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9" r:id="rId5"/>
  </p:sldMasterIdLst>
  <p:notesMasterIdLst>
    <p:notesMasterId r:id="rId32"/>
  </p:notesMasterIdLst>
  <p:sldIdLst>
    <p:sldId id="1561" r:id="rId6"/>
    <p:sldId id="256" r:id="rId7"/>
    <p:sldId id="1543" r:id="rId8"/>
    <p:sldId id="257" r:id="rId9"/>
    <p:sldId id="293" r:id="rId10"/>
    <p:sldId id="295" r:id="rId11"/>
    <p:sldId id="296" r:id="rId12"/>
    <p:sldId id="297" r:id="rId13"/>
    <p:sldId id="298" r:id="rId14"/>
    <p:sldId id="300" r:id="rId15"/>
    <p:sldId id="301" r:id="rId16"/>
    <p:sldId id="302" r:id="rId17"/>
    <p:sldId id="303" r:id="rId18"/>
    <p:sldId id="310" r:id="rId19"/>
    <p:sldId id="1547" r:id="rId20"/>
    <p:sldId id="1549" r:id="rId21"/>
    <p:sldId id="1550" r:id="rId22"/>
    <p:sldId id="1551" r:id="rId23"/>
    <p:sldId id="1552" r:id="rId24"/>
    <p:sldId id="1553" r:id="rId25"/>
    <p:sldId id="1554" r:id="rId26"/>
    <p:sldId id="1555" r:id="rId27"/>
    <p:sldId id="1556" r:id="rId28"/>
    <p:sldId id="1557" r:id="rId29"/>
    <p:sldId id="1558" r:id="rId30"/>
    <p:sldId id="15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729" autoAdjust="0"/>
  </p:normalViewPr>
  <p:slideViewPr>
    <p:cSldViewPr snapToGrid="0">
      <p:cViewPr varScale="1">
        <p:scale>
          <a:sx n="69" d="100"/>
          <a:sy n="69" d="100"/>
        </p:scale>
        <p:origin x="1142" y="38"/>
      </p:cViewPr>
      <p:guideLst/>
    </p:cSldViewPr>
  </p:slideViewPr>
  <p:notesTextViewPr>
    <p:cViewPr>
      <p:scale>
        <a:sx n="1" d="1"/>
        <a:sy n="1" d="1"/>
      </p:scale>
      <p:origin x="0" y="0"/>
    </p:cViewPr>
  </p:notesTextViewPr>
  <p:sorterViewPr>
    <p:cViewPr varScale="1">
      <p:scale>
        <a:sx n="100" d="100"/>
        <a:sy n="100" d="100"/>
      </p:scale>
      <p:origin x="0" y="-33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4A04F-65B6-4B41-BF7F-6DF8666C56FA}" type="datetimeFigureOut">
              <a:rPr lang="en-CA" smtClean="0"/>
              <a:t>2020-09-14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D3C47-C972-4D47-BBF1-368B32F8B1B0}" type="slidenum">
              <a:rPr lang="en-CA" smtClean="0"/>
              <a:t>‹#›</a:t>
            </a:fld>
            <a:endParaRPr lang="en-CA"/>
          </a:p>
        </p:txBody>
      </p:sp>
    </p:spTree>
    <p:extLst>
      <p:ext uri="{BB962C8B-B14F-4D97-AF65-F5344CB8AC3E}">
        <p14:creationId xmlns:p14="http://schemas.microsoft.com/office/powerpoint/2010/main" val="383406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a:p>
            <a:endParaRPr lang="is-I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D790E-F844-4E2C-BF76-16A484379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45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688182B-4C0D-44D1-B15E-148F2BCD168A}"/>
              </a:ext>
            </a:extLst>
          </p:cNvPr>
          <p:cNvSpPr>
            <a:spLocks noGrp="1"/>
          </p:cNvSpPr>
          <p:nvPr>
            <p:ph type="body" idx="1"/>
          </p:nvPr>
        </p:nvSpPr>
        <p:spPr/>
        <p:txBody>
          <a:bodyPr/>
          <a:lstStyle/>
          <a:p>
            <a:r>
              <a:rPr lang="en-US" dirty="0"/>
              <a:t>Your Hub &amp; Spoke score is driven by a few questions. This question asked what percentage of your company’s revenue are you responsible for. Your answer was fifty to seventy five percent and you can see the ideal answer -- “none” -- appears in green.</a:t>
            </a:r>
          </a:p>
          <a:p>
            <a:endParaRPr lang="en-US" dirty="0"/>
          </a:p>
          <a:p>
            <a:r>
              <a:rPr lang="en-US" dirty="0"/>
              <a:t>Can you tell me a little but more about how you win customers today?</a:t>
            </a:r>
          </a:p>
          <a:p>
            <a:r>
              <a:rPr lang="en-US" dirty="0"/>
              <a:t>What’s your role in the selling process?</a:t>
            </a:r>
          </a:p>
          <a:p>
            <a:r>
              <a:rPr lang="en-US" dirty="0"/>
              <a:t>What would have to happen to get others doing some of the selling?</a:t>
            </a:r>
          </a:p>
          <a:p>
            <a:endParaRPr lang="en-CA" dirty="0"/>
          </a:p>
        </p:txBody>
      </p:sp>
    </p:spTree>
    <p:extLst>
      <p:ext uri="{BB962C8B-B14F-4D97-AF65-F5344CB8AC3E}">
        <p14:creationId xmlns:p14="http://schemas.microsoft.com/office/powerpoint/2010/main" val="305742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7997C3-68F3-4E83-8421-A6D8B5610523}"/>
              </a:ext>
            </a:extLst>
          </p:cNvPr>
          <p:cNvSpPr>
            <a:spLocks noGrp="1"/>
          </p:cNvSpPr>
          <p:nvPr>
            <p:ph type="body" idx="1"/>
          </p:nvPr>
        </p:nvSpPr>
        <p:spPr/>
        <p:txBody>
          <a:bodyPr/>
          <a:lstStyle/>
          <a:p>
            <a:r>
              <a:rPr lang="en-US" dirty="0"/>
              <a:t>Another attribute acquirers will care about is the extent to which you’ve built a management team. They know you’ll be riding off into the sunset wo it will be important to show an acquirer your company has a management team in place. It looks like this is not something you’ve started yet so there’s an opportunity to gain a lot of points by setting up a management team. Is building a management team something you’ve considered in the past?</a:t>
            </a:r>
          </a:p>
          <a:p>
            <a:r>
              <a:rPr lang="en-US" dirty="0"/>
              <a:t>What are some of the obstacles you’ve run into?</a:t>
            </a:r>
          </a:p>
          <a:p>
            <a:r>
              <a:rPr lang="en-US" dirty="0"/>
              <a:t>What would have to happen to be able to set up one up? </a:t>
            </a:r>
          </a:p>
          <a:p>
            <a:endParaRPr lang="en-CA" dirty="0"/>
          </a:p>
        </p:txBody>
      </p:sp>
    </p:spTree>
    <p:extLst>
      <p:ext uri="{BB962C8B-B14F-4D97-AF65-F5344CB8AC3E}">
        <p14:creationId xmlns:p14="http://schemas.microsoft.com/office/powerpoint/2010/main" val="332380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61A7EC-0F41-403F-B892-F5407BC047CB}"/>
              </a:ext>
            </a:extLst>
          </p:cNvPr>
          <p:cNvSpPr>
            <a:spLocks noGrp="1"/>
          </p:cNvSpPr>
          <p:nvPr>
            <p:ph type="body" idx="1"/>
          </p:nvPr>
        </p:nvSpPr>
        <p:spPr/>
        <p:txBody>
          <a:bodyPr/>
          <a:lstStyle/>
          <a:p>
            <a:r>
              <a:rPr lang="en-US" dirty="0"/>
              <a:t>Another area of Hub &amp; Spoke relates to your personal relationship with your customers. Here’s where these value drivers actually compete with one another. It’s very common for companies that score really high on customer satisfaction score lower on Hub &amp; Spoke because the owner is managing many of the customers. You can see the idea would be to get to a situation where you’re no longer personally managing any customer relationships. </a:t>
            </a:r>
          </a:p>
          <a:p>
            <a:endParaRPr lang="en-US" dirty="0"/>
          </a:p>
          <a:p>
            <a:r>
              <a:rPr lang="en-US" dirty="0"/>
              <a:t>What would have to happen to make that possible?</a:t>
            </a:r>
          </a:p>
          <a:p>
            <a:r>
              <a:rPr lang="en-US" dirty="0"/>
              <a:t>What changes would you need to make to your business model?</a:t>
            </a:r>
          </a:p>
          <a:p>
            <a:r>
              <a:rPr lang="en-US" dirty="0"/>
              <a:t>What changes would you need to make to your staff and their training?</a:t>
            </a:r>
          </a:p>
          <a:p>
            <a:endParaRPr lang="en-CA" dirty="0"/>
          </a:p>
        </p:txBody>
      </p:sp>
    </p:spTree>
    <p:extLst>
      <p:ext uri="{BB962C8B-B14F-4D97-AF65-F5344CB8AC3E}">
        <p14:creationId xmlns:p14="http://schemas.microsoft.com/office/powerpoint/2010/main" val="176539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15F1869-446E-400C-8229-BDC0AF986BBB}"/>
              </a:ext>
            </a:extLst>
          </p:cNvPr>
          <p:cNvSpPr>
            <a:spLocks noGrp="1"/>
          </p:cNvSpPr>
          <p:nvPr>
            <p:ph type="body" idx="1"/>
          </p:nvPr>
        </p:nvSpPr>
        <p:spPr/>
        <p:txBody>
          <a:bodyPr/>
          <a:lstStyle/>
          <a:p>
            <a:r>
              <a:rPr lang="en-US" dirty="0"/>
              <a:t>The final question that roles up under Hub &amp; Spoke relates to how well your company would do if you were out for a while. You can see the ideal answer in green is that your company would hardly suffer in your absence. Your response suggests you being out for an extended period would be a challenge – what would have to happen for you to get the business to a place where you could leave for a few months and everything would keep humming along?</a:t>
            </a:r>
          </a:p>
          <a:p>
            <a:r>
              <a:rPr lang="en-US" dirty="0"/>
              <a:t>What would be the first thing to break down if you were away?</a:t>
            </a:r>
          </a:p>
          <a:p>
            <a:r>
              <a:rPr lang="en-US" dirty="0"/>
              <a:t>what could you do to minimize the likelihood of that kind of disruption?</a:t>
            </a:r>
          </a:p>
          <a:p>
            <a:endParaRPr lang="en-CA" dirty="0"/>
          </a:p>
        </p:txBody>
      </p:sp>
    </p:spTree>
    <p:extLst>
      <p:ext uri="{BB962C8B-B14F-4D97-AF65-F5344CB8AC3E}">
        <p14:creationId xmlns:p14="http://schemas.microsoft.com/office/powerpoint/2010/main" val="91597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a:p>
            <a:endParaRPr lang="is-I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D790E-F844-4E2C-BF76-16A484379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321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was great to learn a little more about your goals last time. I think it would be an amazing accomplishment to be able to take a sabbatical in Europe while your business keeps humming.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wanted you to take your Value Builder questionnaire because it helps us evaluate how an acquirer would look at your business. Acquirers invest in businesses that can thrive without their owner so the very same things that will make your business valuable to an investor are what we need to focus on to enable you to take that sabbatical.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We’re in the midst of preparing your Value Builder report and I’d like to dig into a few of your answers to the questions we posed.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2098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Your Value Builder Report includes an individual score on each of eight factors and today I want to focus on two: your best result and the factor where there’s the biggest opportunity for growth. </a:t>
            </a:r>
          </a:p>
          <a:p>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57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everyone who starts with us begins their journey by getting their Value Builder Score. Across our company, we’ve worked with more than fifty thousand business owners and the average score is between fifty and sixty on a scale of zero to one hundred. </a:t>
            </a:r>
          </a:p>
          <a:p>
            <a:endParaRPr lang="en-US" dirty="0"/>
          </a:p>
          <a:p>
            <a:r>
              <a:rPr lang="en-US" dirty="0"/>
              <a:t>At an overall score of fifty two, you’re right in the mid range of most owners when they begin working with us.  </a:t>
            </a:r>
          </a:p>
          <a:p>
            <a:endParaRPr lang="en-US" dirty="0"/>
          </a:p>
          <a:p>
            <a:r>
              <a:rPr lang="en-US" dirty="0"/>
              <a:t>A business achieving a score of 80 or more can thrive without its owner which is why acquirers pay a 71% premium over our average-scoring business. I know your goal is not necessarily to sell, but getting your score up to 80 or better will enable you to have a stress free sabbatical and you can rest easy knowing you’re building a valuable asset for whenever you do decide to exit. Your overall score is derived from your score on eight unique factors….</a:t>
            </a:r>
          </a:p>
          <a:p>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64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those factors is called “The Customer Score” and it’s a measure of your customer’s overall satisfaction. As you can imagine, an acquirer will be curious to know if your customers are happy and satisfied customers are a prerequisite for a stress free sabbatical. By any measure, you’re hitting it out of the park: 94 out of a possible 100…</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83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DF7B48-A7F2-4F4D-B58C-82BB2EC5401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got the maximum number of points for the question pertaining to the proportion of your customers who are very satisfied.</a:t>
            </a:r>
          </a:p>
          <a:p>
            <a:endParaRPr lang="en-CA" dirty="0"/>
          </a:p>
        </p:txBody>
      </p:sp>
    </p:spTree>
    <p:extLst>
      <p:ext uri="{BB962C8B-B14F-4D97-AF65-F5344CB8AC3E}">
        <p14:creationId xmlns:p14="http://schemas.microsoft.com/office/powerpoint/2010/main" val="91049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Thanks for sharing your goal on our last call that you want to sell in the next five years. Thanks also for completing your Value Builder questionnaire -- that's super helpful for us. We’re in the midst of preparing your Value Builder report, along with your estimate of value and to make that as meaningful as possible, I’d like to dig into a few of your answers to the questions we posed.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08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7116517-8900-4136-A4AB-6A62555B847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also got top marks for the question that relates to how often your customers refer you.</a:t>
            </a:r>
          </a:p>
          <a:p>
            <a:endParaRPr lang="en-CA" dirty="0"/>
          </a:p>
        </p:txBody>
      </p:sp>
    </p:spTree>
    <p:extLst>
      <p:ext uri="{BB962C8B-B14F-4D97-AF65-F5344CB8AC3E}">
        <p14:creationId xmlns:p14="http://schemas.microsoft.com/office/powerpoint/2010/main" val="223284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8BCD45-28E3-44A5-9745-4D21F18D9D7F}"/>
              </a:ext>
            </a:extLst>
          </p:cNvPr>
          <p:cNvSpPr>
            <a:spLocks noGrp="1"/>
          </p:cNvSpPr>
          <p:nvPr>
            <p:ph type="body" idx="1"/>
          </p:nvPr>
        </p:nvSpPr>
        <p:spPr/>
        <p:txBody>
          <a:bodyPr/>
          <a:lstStyle/>
          <a:p>
            <a:r>
              <a:rPr lang="en-US" dirty="0"/>
              <a:t>You got the second best score on the question that relates to the proportion of your customers who complain. The ideal response to this question is none and you answered less than one percent which is still very good indeed. </a:t>
            </a:r>
          </a:p>
          <a:p>
            <a:endParaRPr lang="en-US" dirty="0"/>
          </a:p>
          <a:p>
            <a:r>
              <a:rPr lang="en-US" dirty="0"/>
              <a:t>You are absolutely crushing it when it comes to the satisfaction of your customers – what do you attribute your success to in this area?</a:t>
            </a:r>
          </a:p>
          <a:p>
            <a:endParaRPr lang="en-US" dirty="0"/>
          </a:p>
          <a:p>
            <a:endParaRPr lang="en-CA" dirty="0"/>
          </a:p>
        </p:txBody>
      </p:sp>
    </p:spTree>
    <p:extLst>
      <p:ext uri="{BB962C8B-B14F-4D97-AF65-F5344CB8AC3E}">
        <p14:creationId xmlns:p14="http://schemas.microsoft.com/office/powerpoint/2010/main" val="58547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Hub &amp; Spoke measures your company’s reliance on you personally. It’s very normal for a successful owner with a customer-centric business like yours to have a lower score on this measure which doesn’t concern me because we’ve got five years to improve this attribute.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814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688182B-4C0D-44D1-B15E-148F2BCD168A}"/>
              </a:ext>
            </a:extLst>
          </p:cNvPr>
          <p:cNvSpPr>
            <a:spLocks noGrp="1"/>
          </p:cNvSpPr>
          <p:nvPr>
            <p:ph type="body" idx="1"/>
          </p:nvPr>
        </p:nvSpPr>
        <p:spPr/>
        <p:txBody>
          <a:bodyPr/>
          <a:lstStyle/>
          <a:p>
            <a:r>
              <a:rPr lang="en-US" dirty="0"/>
              <a:t>Your Hub &amp; Spoke score is driven from a few questions. This question asked what percentage of your company’s revenue are you responsible for? Your answer was fifty to seventy five percent and you can see the ideal answer -- “none” -- appears in green.</a:t>
            </a:r>
          </a:p>
          <a:p>
            <a:endParaRPr lang="en-US" dirty="0"/>
          </a:p>
          <a:p>
            <a:r>
              <a:rPr lang="en-US" dirty="0"/>
              <a:t>Can you tell me a little but more about how you win customers today?</a:t>
            </a:r>
          </a:p>
          <a:p>
            <a:r>
              <a:rPr lang="en-US" dirty="0"/>
              <a:t>What’s your role in the selling process?</a:t>
            </a:r>
          </a:p>
          <a:p>
            <a:r>
              <a:rPr lang="en-US" dirty="0"/>
              <a:t>What would have to happen to get others doing some of the selling?</a:t>
            </a:r>
          </a:p>
          <a:p>
            <a:endParaRPr lang="en-CA" dirty="0"/>
          </a:p>
        </p:txBody>
      </p:sp>
    </p:spTree>
    <p:extLst>
      <p:ext uri="{BB962C8B-B14F-4D97-AF65-F5344CB8AC3E}">
        <p14:creationId xmlns:p14="http://schemas.microsoft.com/office/powerpoint/2010/main" val="4254076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7997C3-68F3-4E83-8421-A6D8B5610523}"/>
              </a:ext>
            </a:extLst>
          </p:cNvPr>
          <p:cNvSpPr>
            <a:spLocks noGrp="1"/>
          </p:cNvSpPr>
          <p:nvPr>
            <p:ph type="body" idx="1"/>
          </p:nvPr>
        </p:nvSpPr>
        <p:spPr/>
        <p:txBody>
          <a:bodyPr/>
          <a:lstStyle/>
          <a:p>
            <a:r>
              <a:rPr lang="en-US" dirty="0"/>
              <a:t>Another requirement for a guilt-free sabbatical is a management team that can handle the day-to-day aspects of running your company. It looks like this is not something you’ve started yet…</a:t>
            </a:r>
          </a:p>
          <a:p>
            <a:r>
              <a:rPr lang="en-US" dirty="0"/>
              <a:t>Is building a management team something you’ve considered in the past?</a:t>
            </a:r>
          </a:p>
          <a:p>
            <a:r>
              <a:rPr lang="en-US" dirty="0"/>
              <a:t>What are some of the obstacles you’ve run into?</a:t>
            </a:r>
          </a:p>
          <a:p>
            <a:r>
              <a:rPr lang="en-US" dirty="0"/>
              <a:t>What would have to happen to be able to set up one up? </a:t>
            </a:r>
          </a:p>
          <a:p>
            <a:endParaRPr lang="en-CA" dirty="0"/>
          </a:p>
        </p:txBody>
      </p:sp>
    </p:spTree>
    <p:extLst>
      <p:ext uri="{BB962C8B-B14F-4D97-AF65-F5344CB8AC3E}">
        <p14:creationId xmlns:p14="http://schemas.microsoft.com/office/powerpoint/2010/main" val="482667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61A7EC-0F41-403F-B892-F5407BC047CB}"/>
              </a:ext>
            </a:extLst>
          </p:cNvPr>
          <p:cNvSpPr>
            <a:spLocks noGrp="1"/>
          </p:cNvSpPr>
          <p:nvPr>
            <p:ph type="body" idx="1"/>
          </p:nvPr>
        </p:nvSpPr>
        <p:spPr/>
        <p:txBody>
          <a:bodyPr/>
          <a:lstStyle/>
          <a:p>
            <a:r>
              <a:rPr lang="en-US" dirty="0"/>
              <a:t>Another area of Hub &amp; Spoke relates to your personal relationship with your customers. Here’s where these value drivers actually compete with one another. It’s very common for companies that score really high on customer satisfaction to score  lower on Hub &amp; Spoke because the owner is managing many of the customers. You can see the ideal would be if you were no longer personally managing any customer relationships. </a:t>
            </a:r>
          </a:p>
          <a:p>
            <a:endParaRPr lang="en-US" dirty="0"/>
          </a:p>
          <a:p>
            <a:r>
              <a:rPr lang="en-US" dirty="0"/>
              <a:t>What would have to happen to make that possible?</a:t>
            </a:r>
          </a:p>
          <a:p>
            <a:r>
              <a:rPr lang="en-US" dirty="0"/>
              <a:t>What changes would you need to make to your business model?</a:t>
            </a:r>
          </a:p>
          <a:p>
            <a:r>
              <a:rPr lang="en-US" dirty="0"/>
              <a:t>What changes would you need to make to your staff and their training?</a:t>
            </a:r>
          </a:p>
          <a:p>
            <a:endParaRPr lang="en-CA" dirty="0"/>
          </a:p>
        </p:txBody>
      </p:sp>
    </p:spTree>
    <p:extLst>
      <p:ext uri="{BB962C8B-B14F-4D97-AF65-F5344CB8AC3E}">
        <p14:creationId xmlns:p14="http://schemas.microsoft.com/office/powerpoint/2010/main" val="3938880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15F1869-446E-400C-8229-BDC0AF986BBB}"/>
              </a:ext>
            </a:extLst>
          </p:cNvPr>
          <p:cNvSpPr>
            <a:spLocks noGrp="1"/>
          </p:cNvSpPr>
          <p:nvPr>
            <p:ph type="body" idx="1"/>
          </p:nvPr>
        </p:nvSpPr>
        <p:spPr/>
        <p:txBody>
          <a:bodyPr/>
          <a:lstStyle/>
          <a:p>
            <a:r>
              <a:rPr lang="en-US" dirty="0"/>
              <a:t>The final question that roles up under Hub &amp; Spoke relates to how well your company would do if you were out for a while – we really need to nail this for you to enjoy your sabbatical. </a:t>
            </a:r>
          </a:p>
          <a:p>
            <a:endParaRPr lang="en-US" dirty="0"/>
          </a:p>
          <a:p>
            <a:r>
              <a:rPr lang="en-US" dirty="0"/>
              <a:t>You can see the ideal answer in green is that your company would hardly suffer in your absence. Your response suggests you being out for an extended period would be a challenge. </a:t>
            </a:r>
          </a:p>
          <a:p>
            <a:endParaRPr lang="en-US" dirty="0"/>
          </a:p>
          <a:p>
            <a:r>
              <a:rPr lang="en-US" dirty="0"/>
              <a:t>what would have to happen for you to get the business to a place where you could leave for a few months and everything would keep humming along?</a:t>
            </a:r>
          </a:p>
          <a:p>
            <a:r>
              <a:rPr lang="en-US" dirty="0"/>
              <a:t>What would be the first thing to break down if you were away?</a:t>
            </a:r>
          </a:p>
          <a:p>
            <a:r>
              <a:rPr lang="en-US" dirty="0"/>
              <a:t>What could you do to minimize the likelihood of that kind of disruption?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What systems would you need to create to allow your business to run without you?</a:t>
            </a:r>
          </a:p>
          <a:p>
            <a:r>
              <a:rPr lang="en-CA" dirty="0"/>
              <a:t>What kind of employee training have you considered?</a:t>
            </a:r>
          </a:p>
          <a:p>
            <a:r>
              <a:rPr lang="en-CA" dirty="0"/>
              <a:t>What do you do today could be automated by leveraging technology?</a:t>
            </a:r>
          </a:p>
          <a:p>
            <a:endParaRPr lang="en-CA" dirty="0"/>
          </a:p>
        </p:txBody>
      </p:sp>
    </p:spTree>
    <p:extLst>
      <p:ext uri="{BB962C8B-B14F-4D97-AF65-F5344CB8AC3E}">
        <p14:creationId xmlns:p14="http://schemas.microsoft.com/office/powerpoint/2010/main" val="119229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Value Builder Report includes an individual score on each of eight factors and today I want to focus on two: your best result and the factor where there’s the biggest opportunity for growth. </a:t>
            </a:r>
          </a:p>
          <a:p>
            <a:endParaRPr lang="en-CA" dirty="0"/>
          </a:p>
        </p:txBody>
      </p:sp>
      <p:sp>
        <p:nvSpPr>
          <p:cNvPr id="4" name="Slide Number Placeholder 3"/>
          <p:cNvSpPr>
            <a:spLocks noGrp="1"/>
          </p:cNvSpPr>
          <p:nvPr>
            <p:ph type="sldNum" sz="quarter" idx="5"/>
          </p:nvPr>
        </p:nvSpPr>
        <p:spPr/>
        <p:txBody>
          <a:bodyPr/>
          <a:lstStyle/>
          <a:p>
            <a:fld id="{7C9D3C47-C972-4D47-BBF1-368B32F8B1B0}" type="slidenum">
              <a:rPr lang="en-CA" smtClean="0"/>
              <a:t>3</a:t>
            </a:fld>
            <a:endParaRPr lang="en-CA"/>
          </a:p>
        </p:txBody>
      </p:sp>
    </p:spTree>
    <p:extLst>
      <p:ext uri="{BB962C8B-B14F-4D97-AF65-F5344CB8AC3E}">
        <p14:creationId xmlns:p14="http://schemas.microsoft.com/office/powerpoint/2010/main" val="194838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everyone who starts with us begins their journey by getting their Value Builder Score. Across our company, we’ve worked with more than fifty thousand business owners and the average score is between fifty and sixty on a scale of zero to one hundred. </a:t>
            </a:r>
          </a:p>
          <a:p>
            <a:endParaRPr lang="en-US" dirty="0"/>
          </a:p>
          <a:p>
            <a:r>
              <a:rPr lang="en-US" dirty="0"/>
              <a:t>At an overall score of fifty two, you’re right in the range of most owners when they begin working with us.  To understand the relationship between your score and the value of your business, we can simply look at the acquisition offers our customers receive. Our average owner starting the program with a score between 50 and 60  has received an acquisition offer of three point five times pre tax profit. For those owners who get their score up to 80, they’re getting offers that are almost double. Given you goal to exit in five years, we’ve got lots of time and I think we can make a big impact on your take from a sale. Your Value Builder Score is made up of your results on eight unique factors that are important to acquirers.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76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those factors is called “The Customer Score” and it’s a measure of your customer’s overall satisfaction. As you can imagine, an acquirer will be curious to know if your customers are happy and on this measure, you’re hitting it out of the park: 94 out of a possible 100…</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03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DF7B48-A7F2-4F4D-B58C-82BB2EC5401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got the maximum number of points for the question pertaining to the proportion of your customers who are very satisfied.</a:t>
            </a:r>
          </a:p>
          <a:p>
            <a:endParaRPr lang="en-CA" dirty="0"/>
          </a:p>
        </p:txBody>
      </p:sp>
    </p:spTree>
    <p:extLst>
      <p:ext uri="{BB962C8B-B14F-4D97-AF65-F5344CB8AC3E}">
        <p14:creationId xmlns:p14="http://schemas.microsoft.com/office/powerpoint/2010/main" val="75783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7116517-8900-4136-A4AB-6A62555B847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also got top marks for the question that relates to how often your customers refer you.</a:t>
            </a:r>
          </a:p>
          <a:p>
            <a:endParaRPr lang="en-CA" dirty="0"/>
          </a:p>
        </p:txBody>
      </p:sp>
    </p:spTree>
    <p:extLst>
      <p:ext uri="{BB962C8B-B14F-4D97-AF65-F5344CB8AC3E}">
        <p14:creationId xmlns:p14="http://schemas.microsoft.com/office/powerpoint/2010/main" val="331387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8BCD45-28E3-44A5-9745-4D21F18D9D7F}"/>
              </a:ext>
            </a:extLst>
          </p:cNvPr>
          <p:cNvSpPr>
            <a:spLocks noGrp="1"/>
          </p:cNvSpPr>
          <p:nvPr>
            <p:ph type="body" idx="1"/>
          </p:nvPr>
        </p:nvSpPr>
        <p:spPr/>
        <p:txBody>
          <a:bodyPr/>
          <a:lstStyle/>
          <a:p>
            <a:r>
              <a:rPr lang="en-US" dirty="0"/>
              <a:t>You got the second best score on the question that relates to the proportion of your customers who complain. The ideal response to this question is none and you answered less than one percent which is still very good indeed. </a:t>
            </a:r>
          </a:p>
          <a:p>
            <a:endParaRPr lang="en-US" dirty="0"/>
          </a:p>
          <a:p>
            <a:r>
              <a:rPr lang="en-US" dirty="0"/>
              <a:t>You are absolutely crushing it when it comes to the satisfaction of your customers – what do you attribute your success to in this area?</a:t>
            </a:r>
          </a:p>
          <a:p>
            <a:endParaRPr lang="en-US" dirty="0"/>
          </a:p>
          <a:p>
            <a:endParaRPr lang="en-CA" dirty="0"/>
          </a:p>
        </p:txBody>
      </p:sp>
    </p:spTree>
    <p:extLst>
      <p:ext uri="{BB962C8B-B14F-4D97-AF65-F5344CB8AC3E}">
        <p14:creationId xmlns:p14="http://schemas.microsoft.com/office/powerpoint/2010/main" val="429366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Another attribute that will be important to acquirers is something called Hub &amp; Spoke which measure your company’s reliance on you personally. It’s very normal for a successful owner with a customer-centric business like yours to have a lower score on this measure which doesn’t concern me because we’ve got five years to improve this attribute.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48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503242" indent="0" algn="ctr">
              <a:buNone/>
              <a:defRPr>
                <a:solidFill>
                  <a:schemeClr val="tx1">
                    <a:tint val="75000"/>
                  </a:schemeClr>
                </a:solidFill>
              </a:defRPr>
            </a:lvl2pPr>
            <a:lvl3pPr marL="1006486" indent="0" algn="ctr">
              <a:buNone/>
              <a:defRPr>
                <a:solidFill>
                  <a:schemeClr val="tx1">
                    <a:tint val="75000"/>
                  </a:schemeClr>
                </a:solidFill>
              </a:defRPr>
            </a:lvl3pPr>
            <a:lvl4pPr marL="1509728" indent="0" algn="ctr">
              <a:buNone/>
              <a:defRPr>
                <a:solidFill>
                  <a:schemeClr val="tx1">
                    <a:tint val="75000"/>
                  </a:schemeClr>
                </a:solidFill>
              </a:defRPr>
            </a:lvl4pPr>
            <a:lvl5pPr marL="2012971" indent="0" algn="ctr">
              <a:buNone/>
              <a:defRPr>
                <a:solidFill>
                  <a:schemeClr val="tx1">
                    <a:tint val="75000"/>
                  </a:schemeClr>
                </a:solidFill>
              </a:defRPr>
            </a:lvl5pPr>
            <a:lvl6pPr marL="2516213" indent="0" algn="ctr">
              <a:buNone/>
              <a:defRPr>
                <a:solidFill>
                  <a:schemeClr val="tx1">
                    <a:tint val="75000"/>
                  </a:schemeClr>
                </a:solidFill>
              </a:defRPr>
            </a:lvl6pPr>
            <a:lvl7pPr marL="3019456" indent="0" algn="ctr">
              <a:buNone/>
              <a:defRPr>
                <a:solidFill>
                  <a:schemeClr val="tx1">
                    <a:tint val="75000"/>
                  </a:schemeClr>
                </a:solidFill>
              </a:defRPr>
            </a:lvl7pPr>
            <a:lvl8pPr marL="3522699" indent="0" algn="ctr">
              <a:buNone/>
              <a:defRPr>
                <a:solidFill>
                  <a:schemeClr val="tx1">
                    <a:tint val="75000"/>
                  </a:schemeClr>
                </a:solidFill>
              </a:defRPr>
            </a:lvl8pPr>
            <a:lvl9pPr marL="40259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3396B7C-6D9A-4EBE-A025-895D52F1BFD4}"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6987A83-2991-477E-8EA9-40210285A35E}" type="slidenum">
              <a:rPr lang="en-US" altLang="en-US"/>
              <a:pPr/>
              <a:t>‹#›</a:t>
            </a:fld>
            <a:endParaRPr lang="en-US" altLang="en-US"/>
          </a:p>
        </p:txBody>
      </p:sp>
    </p:spTree>
    <p:extLst>
      <p:ext uri="{BB962C8B-B14F-4D97-AF65-F5344CB8AC3E}">
        <p14:creationId xmlns:p14="http://schemas.microsoft.com/office/powerpoint/2010/main" val="379418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57013" y="2137670"/>
            <a:ext cx="4045680" cy="149119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8278016-6C2E-40BF-890D-93B333751958}"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EA51045-8EB6-49FD-AF2D-F8B9009D6895}" type="slidenum">
              <a:rPr lang="en-US" altLang="en-US"/>
              <a:pPr/>
              <a:t>‹#›</a:t>
            </a:fld>
            <a:endParaRPr lang="en-US" altLang="en-US"/>
          </a:p>
        </p:txBody>
      </p:sp>
    </p:spTree>
    <p:extLst>
      <p:ext uri="{BB962C8B-B14F-4D97-AF65-F5344CB8AC3E}">
        <p14:creationId xmlns:p14="http://schemas.microsoft.com/office/powerpoint/2010/main" val="254190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311150"/>
            <a:ext cx="3655483" cy="66325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1" y="311150"/>
            <a:ext cx="10767484" cy="66325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7888D6E-D33B-4488-8662-899F977D18FE}"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49021D0-D9B1-45A3-BB54-DB9F2070FF16}" type="slidenum">
              <a:rPr lang="en-US" altLang="en-US"/>
              <a:pPr/>
              <a:t>‹#›</a:t>
            </a:fld>
            <a:endParaRPr lang="en-US" altLang="en-US"/>
          </a:p>
        </p:txBody>
      </p:sp>
    </p:spTree>
    <p:extLst>
      <p:ext uri="{BB962C8B-B14F-4D97-AF65-F5344CB8AC3E}">
        <p14:creationId xmlns:p14="http://schemas.microsoft.com/office/powerpoint/2010/main" val="1315307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22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877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36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33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527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4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73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57013" y="2137670"/>
            <a:ext cx="4045680" cy="14911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4F69586-95C0-467D-9FA1-D5EE00AFA131}"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8862FFB-2903-4153-B426-864C2533772B}" type="slidenum">
              <a:rPr lang="en-US" altLang="en-US"/>
              <a:pPr/>
              <a:t>‹#›</a:t>
            </a:fld>
            <a:endParaRPr lang="en-US" altLang="en-US"/>
          </a:p>
        </p:txBody>
      </p:sp>
    </p:spTree>
    <p:extLst>
      <p:ext uri="{BB962C8B-B14F-4D97-AF65-F5344CB8AC3E}">
        <p14:creationId xmlns:p14="http://schemas.microsoft.com/office/powerpoint/2010/main" val="262701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545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32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41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206">
                <a:solidFill>
                  <a:schemeClr val="tx1">
                    <a:tint val="75000"/>
                  </a:schemeClr>
                </a:solidFill>
              </a:defRPr>
            </a:lvl1pPr>
            <a:lvl2pPr marL="503242" indent="0">
              <a:buNone/>
              <a:defRPr sz="1941">
                <a:solidFill>
                  <a:schemeClr val="tx1">
                    <a:tint val="75000"/>
                  </a:schemeClr>
                </a:solidFill>
              </a:defRPr>
            </a:lvl2pPr>
            <a:lvl3pPr marL="1006486" indent="0">
              <a:buNone/>
              <a:defRPr sz="1765">
                <a:solidFill>
                  <a:schemeClr val="tx1">
                    <a:tint val="75000"/>
                  </a:schemeClr>
                </a:solidFill>
              </a:defRPr>
            </a:lvl3pPr>
            <a:lvl4pPr marL="1509728" indent="0">
              <a:buNone/>
              <a:defRPr sz="1500">
                <a:solidFill>
                  <a:schemeClr val="tx1">
                    <a:tint val="75000"/>
                  </a:schemeClr>
                </a:solidFill>
              </a:defRPr>
            </a:lvl4pPr>
            <a:lvl5pPr marL="2012971" indent="0">
              <a:buNone/>
              <a:defRPr sz="1500">
                <a:solidFill>
                  <a:schemeClr val="tx1">
                    <a:tint val="75000"/>
                  </a:schemeClr>
                </a:solidFill>
              </a:defRPr>
            </a:lvl5pPr>
            <a:lvl6pPr marL="2516213" indent="0">
              <a:buNone/>
              <a:defRPr sz="1500">
                <a:solidFill>
                  <a:schemeClr val="tx1">
                    <a:tint val="75000"/>
                  </a:schemeClr>
                </a:solidFill>
              </a:defRPr>
            </a:lvl6pPr>
            <a:lvl7pPr marL="3019456" indent="0">
              <a:buNone/>
              <a:defRPr sz="1500">
                <a:solidFill>
                  <a:schemeClr val="tx1">
                    <a:tint val="75000"/>
                  </a:schemeClr>
                </a:solidFill>
              </a:defRPr>
            </a:lvl7pPr>
            <a:lvl8pPr marL="3522699" indent="0">
              <a:buNone/>
              <a:defRPr sz="1500">
                <a:solidFill>
                  <a:schemeClr val="tx1">
                    <a:tint val="75000"/>
                  </a:schemeClr>
                </a:solidFill>
              </a:defRPr>
            </a:lvl8pPr>
            <a:lvl9pPr marL="402594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FF0F3FA-076F-4D0A-BF90-C9E2DDCD989C}"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4959A23-A1EB-4610-958F-5669F28A5A45}" type="slidenum">
              <a:rPr lang="en-US" altLang="en-US"/>
              <a:pPr/>
              <a:t>‹#›</a:t>
            </a:fld>
            <a:endParaRPr lang="en-US" altLang="en-US"/>
          </a:p>
        </p:txBody>
      </p:sp>
    </p:spTree>
    <p:extLst>
      <p:ext uri="{BB962C8B-B14F-4D97-AF65-F5344CB8AC3E}">
        <p14:creationId xmlns:p14="http://schemas.microsoft.com/office/powerpoint/2010/main" val="99420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812925"/>
            <a:ext cx="7211484" cy="5130800"/>
          </a:xfrm>
          <a:prstGeom prst="rect">
            <a:avLst/>
          </a:prstGeom>
        </p:spPr>
        <p:txBody>
          <a:bodyPr/>
          <a:lstStyle>
            <a:lvl1pPr>
              <a:defRPr sz="3088"/>
            </a:lvl1pPr>
            <a:lvl2pPr>
              <a:defRPr sz="2647"/>
            </a:lvl2pPr>
            <a:lvl3pPr>
              <a:defRPr sz="2206"/>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7484" y="1812925"/>
            <a:ext cx="7211483" cy="5130800"/>
          </a:xfrm>
          <a:prstGeom prst="rect">
            <a:avLst/>
          </a:prstGeom>
        </p:spPr>
        <p:txBody>
          <a:bodyPr/>
          <a:lstStyle>
            <a:lvl1pPr>
              <a:defRPr sz="3088"/>
            </a:lvl1pPr>
            <a:lvl2pPr>
              <a:defRPr sz="2647"/>
            </a:lvl2pPr>
            <a:lvl3pPr>
              <a:defRPr sz="2206"/>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0B2806B-FDEC-4C48-B840-CE9DD4EB7271}" type="datetime1">
              <a:rPr lang="en-US" altLang="en-US"/>
              <a:pPr/>
              <a:t>9/14/2020</a:t>
            </a:fld>
            <a:endParaRPr lang="en-US" altLang="en-US"/>
          </a:p>
        </p:txBody>
      </p:sp>
      <p:sp>
        <p:nvSpPr>
          <p:cNvPr id="6" name="Footer Placeholder 5"/>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4117E2A-1105-4745-8ECC-4155A3E43AA0}" type="slidenum">
              <a:rPr lang="en-US" altLang="en-US"/>
              <a:pPr/>
              <a:t>‹#›</a:t>
            </a:fld>
            <a:endParaRPr lang="en-US" altLang="en-US"/>
          </a:p>
        </p:txBody>
      </p:sp>
    </p:spTree>
    <p:extLst>
      <p:ext uri="{BB962C8B-B14F-4D97-AF65-F5344CB8AC3E}">
        <p14:creationId xmlns:p14="http://schemas.microsoft.com/office/powerpoint/2010/main" val="144942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647" b="1"/>
            </a:lvl1pPr>
            <a:lvl2pPr marL="503242" indent="0">
              <a:buNone/>
              <a:defRPr sz="2206" b="1"/>
            </a:lvl2pPr>
            <a:lvl3pPr marL="1006486" indent="0">
              <a:buNone/>
              <a:defRPr sz="1941" b="1"/>
            </a:lvl3pPr>
            <a:lvl4pPr marL="1509728" indent="0">
              <a:buNone/>
              <a:defRPr sz="1765" b="1"/>
            </a:lvl4pPr>
            <a:lvl5pPr marL="2012971" indent="0">
              <a:buNone/>
              <a:defRPr sz="1765" b="1"/>
            </a:lvl5pPr>
            <a:lvl6pPr marL="2516213" indent="0">
              <a:buNone/>
              <a:defRPr sz="1765" b="1"/>
            </a:lvl6pPr>
            <a:lvl7pPr marL="3019456" indent="0">
              <a:buNone/>
              <a:defRPr sz="1765" b="1"/>
            </a:lvl7pPr>
            <a:lvl8pPr marL="3522699" indent="0">
              <a:buNone/>
              <a:defRPr sz="1765" b="1"/>
            </a:lvl8pPr>
            <a:lvl9pPr marL="4025941" indent="0">
              <a:buNone/>
              <a:defRPr sz="176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647"/>
            </a:lvl1pPr>
            <a:lvl2pPr>
              <a:defRPr sz="2206"/>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a:prstGeom prst="rect">
            <a:avLst/>
          </a:prstGeom>
        </p:spPr>
        <p:txBody>
          <a:bodyPr anchor="b"/>
          <a:lstStyle>
            <a:lvl1pPr marL="0" indent="0">
              <a:buNone/>
              <a:defRPr sz="2647" b="1"/>
            </a:lvl1pPr>
            <a:lvl2pPr marL="503242" indent="0">
              <a:buNone/>
              <a:defRPr sz="2206" b="1"/>
            </a:lvl2pPr>
            <a:lvl3pPr marL="1006486" indent="0">
              <a:buNone/>
              <a:defRPr sz="1941" b="1"/>
            </a:lvl3pPr>
            <a:lvl4pPr marL="1509728" indent="0">
              <a:buNone/>
              <a:defRPr sz="1765" b="1"/>
            </a:lvl4pPr>
            <a:lvl5pPr marL="2012971" indent="0">
              <a:buNone/>
              <a:defRPr sz="1765" b="1"/>
            </a:lvl5pPr>
            <a:lvl6pPr marL="2516213" indent="0">
              <a:buNone/>
              <a:defRPr sz="1765" b="1"/>
            </a:lvl6pPr>
            <a:lvl7pPr marL="3019456" indent="0">
              <a:buNone/>
              <a:defRPr sz="1765" b="1"/>
            </a:lvl7pPr>
            <a:lvl8pPr marL="3522699" indent="0">
              <a:buNone/>
              <a:defRPr sz="1765" b="1"/>
            </a:lvl8pPr>
            <a:lvl9pPr marL="4025941" indent="0">
              <a:buNone/>
              <a:defRPr sz="1765"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a:prstGeom prst="rect">
            <a:avLst/>
          </a:prstGeom>
        </p:spPr>
        <p:txBody>
          <a:bodyPr/>
          <a:lstStyle>
            <a:lvl1pPr>
              <a:defRPr sz="2647"/>
            </a:lvl1pPr>
            <a:lvl2pPr>
              <a:defRPr sz="2206"/>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56F8FA1-5A99-4708-8D18-B870ED5FF9A8}" type="datetime1">
              <a:rPr lang="en-US" altLang="en-US"/>
              <a:pPr/>
              <a:t>9/14/2020</a:t>
            </a:fld>
            <a:endParaRPr lang="en-US" altLang="en-US"/>
          </a:p>
        </p:txBody>
      </p:sp>
      <p:sp>
        <p:nvSpPr>
          <p:cNvPr id="8" name="Footer Placeholder 7"/>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9" name="Slide Number Placeholder 8"/>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B357A38-22BD-4B05-960D-E94E612C6556}" type="slidenum">
              <a:rPr lang="en-US" altLang="en-US"/>
              <a:pPr/>
              <a:t>‹#›</a:t>
            </a:fld>
            <a:endParaRPr lang="en-US" altLang="en-US"/>
          </a:p>
        </p:txBody>
      </p:sp>
    </p:spTree>
    <p:extLst>
      <p:ext uri="{BB962C8B-B14F-4D97-AF65-F5344CB8AC3E}">
        <p14:creationId xmlns:p14="http://schemas.microsoft.com/office/powerpoint/2010/main" val="171790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3594BE3-796C-49D1-93CA-7E19700A979F}" type="datetime1">
              <a:rPr lang="en-US" altLang="en-US"/>
              <a:pPr/>
              <a:t>9/14/2020</a:t>
            </a:fld>
            <a:endParaRPr lang="en-US" altLang="en-US"/>
          </a:p>
        </p:txBody>
      </p:sp>
      <p:sp>
        <p:nvSpPr>
          <p:cNvPr id="4" name="Footer Placeholder 3"/>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98D8D79-2810-4A8E-BC29-D8A532AC215D}" type="slidenum">
              <a:rPr lang="en-US" altLang="en-US"/>
              <a:pPr/>
              <a:t>‹#›</a:t>
            </a:fld>
            <a:endParaRPr lang="en-US" altLang="en-US"/>
          </a:p>
        </p:txBody>
      </p:sp>
    </p:spTree>
    <p:extLst>
      <p:ext uri="{BB962C8B-B14F-4D97-AF65-F5344CB8AC3E}">
        <p14:creationId xmlns:p14="http://schemas.microsoft.com/office/powerpoint/2010/main" val="96733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95312E3-7626-4170-859A-0C945B3E296B}" type="datetime1">
              <a:rPr lang="en-US" altLang="en-US"/>
              <a:pPr/>
              <a:t>9/14/2020</a:t>
            </a:fld>
            <a:endParaRPr lang="en-US" altLang="en-US"/>
          </a:p>
        </p:txBody>
      </p:sp>
      <p:sp>
        <p:nvSpPr>
          <p:cNvPr id="3" name="Footer Placeholder 2"/>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B57F8D8-20F8-4762-9B5A-884FC8310861}" type="slidenum">
              <a:rPr lang="en-US" altLang="en-US"/>
              <a:pPr/>
              <a:t>‹#›</a:t>
            </a:fld>
            <a:endParaRPr lang="en-US" altLang="en-US"/>
          </a:p>
        </p:txBody>
      </p:sp>
    </p:spTree>
    <p:extLst>
      <p:ext uri="{BB962C8B-B14F-4D97-AF65-F5344CB8AC3E}">
        <p14:creationId xmlns:p14="http://schemas.microsoft.com/office/powerpoint/2010/main" val="79208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206" b="1"/>
            </a:lvl1pPr>
          </a:lstStyle>
          <a:p>
            <a:r>
              <a:rPr lang="en-US"/>
              <a:t>Click to edit Master title style</a:t>
            </a:r>
          </a:p>
        </p:txBody>
      </p:sp>
      <p:sp>
        <p:nvSpPr>
          <p:cNvPr id="3" name="Content Placeholder 2"/>
          <p:cNvSpPr>
            <a:spLocks noGrp="1"/>
          </p:cNvSpPr>
          <p:nvPr>
            <p:ph idx="1"/>
          </p:nvPr>
        </p:nvSpPr>
        <p:spPr>
          <a:xfrm>
            <a:off x="4766733" y="273050"/>
            <a:ext cx="6815667" cy="5853113"/>
          </a:xfrm>
          <a:prstGeom prst="rect">
            <a:avLst/>
          </a:prstGeom>
        </p:spPr>
        <p:txBody>
          <a:bodyPr/>
          <a:lstStyle>
            <a:lvl1pPr>
              <a:defRPr sz="3530"/>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a:prstGeom prst="rect">
            <a:avLst/>
          </a:prstGeom>
        </p:spPr>
        <p:txBody>
          <a:bodyPr/>
          <a:lstStyle>
            <a:lvl1pPr marL="0" indent="0">
              <a:buNone/>
              <a:defRPr sz="1500"/>
            </a:lvl1pPr>
            <a:lvl2pPr marL="503242" indent="0">
              <a:buNone/>
              <a:defRPr sz="1324"/>
            </a:lvl2pPr>
            <a:lvl3pPr marL="1006486" indent="0">
              <a:buNone/>
              <a:defRPr sz="1059"/>
            </a:lvl3pPr>
            <a:lvl4pPr marL="1509728" indent="0">
              <a:buNone/>
              <a:defRPr sz="971"/>
            </a:lvl4pPr>
            <a:lvl5pPr marL="2012971" indent="0">
              <a:buNone/>
              <a:defRPr sz="971"/>
            </a:lvl5pPr>
            <a:lvl6pPr marL="2516213" indent="0">
              <a:buNone/>
              <a:defRPr sz="971"/>
            </a:lvl6pPr>
            <a:lvl7pPr marL="3019456" indent="0">
              <a:buNone/>
              <a:defRPr sz="971"/>
            </a:lvl7pPr>
            <a:lvl8pPr marL="3522699" indent="0">
              <a:buNone/>
              <a:defRPr sz="971"/>
            </a:lvl8pPr>
            <a:lvl9pPr marL="4025941" indent="0">
              <a:buNone/>
              <a:defRPr sz="971"/>
            </a:lvl9pPr>
          </a:lstStyle>
          <a:p>
            <a:pPr lvl="0"/>
            <a:r>
              <a:rPr lang="en-US"/>
              <a:t>Click to edit Master text styles</a:t>
            </a:r>
          </a:p>
        </p:txBody>
      </p:sp>
      <p:sp>
        <p:nvSpPr>
          <p:cNvPr id="5" name="Date Placeholder 4"/>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A987DDE-EA9C-487F-B966-9FB81363907B}" type="datetime1">
              <a:rPr lang="en-US" altLang="en-US"/>
              <a:pPr/>
              <a:t>9/14/2020</a:t>
            </a:fld>
            <a:endParaRPr lang="en-US" altLang="en-US"/>
          </a:p>
        </p:txBody>
      </p:sp>
      <p:sp>
        <p:nvSpPr>
          <p:cNvPr id="6" name="Footer Placeholder 5"/>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D703877-A5DF-4501-A99B-FC6145D4A553}" type="slidenum">
              <a:rPr lang="en-US" altLang="en-US"/>
              <a:pPr/>
              <a:t>‹#›</a:t>
            </a:fld>
            <a:endParaRPr lang="en-US" altLang="en-US"/>
          </a:p>
        </p:txBody>
      </p:sp>
    </p:spTree>
    <p:extLst>
      <p:ext uri="{BB962C8B-B14F-4D97-AF65-F5344CB8AC3E}">
        <p14:creationId xmlns:p14="http://schemas.microsoft.com/office/powerpoint/2010/main" val="396146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20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530"/>
            </a:lvl1pPr>
            <a:lvl2pPr marL="503242" indent="0">
              <a:buNone/>
              <a:defRPr sz="3088"/>
            </a:lvl2pPr>
            <a:lvl3pPr marL="1006486" indent="0">
              <a:buNone/>
              <a:defRPr sz="2647"/>
            </a:lvl3pPr>
            <a:lvl4pPr marL="1509728" indent="0">
              <a:buNone/>
              <a:defRPr sz="2206"/>
            </a:lvl4pPr>
            <a:lvl5pPr marL="2012971" indent="0">
              <a:buNone/>
              <a:defRPr sz="2206"/>
            </a:lvl5pPr>
            <a:lvl6pPr marL="2516213" indent="0">
              <a:buNone/>
              <a:defRPr sz="2206"/>
            </a:lvl6pPr>
            <a:lvl7pPr marL="3019456" indent="0">
              <a:buNone/>
              <a:defRPr sz="2206"/>
            </a:lvl7pPr>
            <a:lvl8pPr marL="3522699" indent="0">
              <a:buNone/>
              <a:defRPr sz="2206"/>
            </a:lvl8pPr>
            <a:lvl9pPr marL="4025941" indent="0">
              <a:buNone/>
              <a:defRPr sz="2206"/>
            </a:lvl9pPr>
          </a:lstStyle>
          <a:p>
            <a:pPr lvl="0"/>
            <a:endParaRPr lang="en-US" noProof="0"/>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500"/>
            </a:lvl1pPr>
            <a:lvl2pPr marL="503242" indent="0">
              <a:buNone/>
              <a:defRPr sz="1324"/>
            </a:lvl2pPr>
            <a:lvl3pPr marL="1006486" indent="0">
              <a:buNone/>
              <a:defRPr sz="1059"/>
            </a:lvl3pPr>
            <a:lvl4pPr marL="1509728" indent="0">
              <a:buNone/>
              <a:defRPr sz="971"/>
            </a:lvl4pPr>
            <a:lvl5pPr marL="2012971" indent="0">
              <a:buNone/>
              <a:defRPr sz="971"/>
            </a:lvl5pPr>
            <a:lvl6pPr marL="2516213" indent="0">
              <a:buNone/>
              <a:defRPr sz="971"/>
            </a:lvl6pPr>
            <a:lvl7pPr marL="3019456" indent="0">
              <a:buNone/>
              <a:defRPr sz="971"/>
            </a:lvl7pPr>
            <a:lvl8pPr marL="3522699" indent="0">
              <a:buNone/>
              <a:defRPr sz="971"/>
            </a:lvl8pPr>
            <a:lvl9pPr marL="4025941" indent="0">
              <a:buNone/>
              <a:defRPr sz="971"/>
            </a:lvl9pPr>
          </a:lstStyle>
          <a:p>
            <a:pPr lvl="0"/>
            <a:r>
              <a:rPr lang="en-US"/>
              <a:t>Click to edit Master text styles</a:t>
            </a:r>
          </a:p>
        </p:txBody>
      </p:sp>
      <p:sp>
        <p:nvSpPr>
          <p:cNvPr id="5" name="Date Placeholder 4"/>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6F21F39-3623-44B3-A72F-B82AB91D33C3}" type="datetime1">
              <a:rPr lang="en-US" altLang="en-US"/>
              <a:pPr/>
              <a:t>9/14/2020</a:t>
            </a:fld>
            <a:endParaRPr lang="en-US" altLang="en-US"/>
          </a:p>
        </p:txBody>
      </p:sp>
      <p:sp>
        <p:nvSpPr>
          <p:cNvPr id="6" name="Footer Placeholder 5"/>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5B0BE24-0992-4A97-B303-9593F4DC1364}" type="slidenum">
              <a:rPr lang="en-US" altLang="en-US"/>
              <a:pPr/>
              <a:t>‹#›</a:t>
            </a:fld>
            <a:endParaRPr lang="en-US" altLang="en-US"/>
          </a:p>
        </p:txBody>
      </p:sp>
    </p:spTree>
    <p:extLst>
      <p:ext uri="{BB962C8B-B14F-4D97-AF65-F5344CB8AC3E}">
        <p14:creationId xmlns:p14="http://schemas.microsoft.com/office/powerpoint/2010/main" val="112876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180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just" defTabSz="502891" rtl="0" fontAlgn="base">
        <a:spcBef>
          <a:spcPct val="0"/>
        </a:spcBef>
        <a:spcAft>
          <a:spcPct val="0"/>
        </a:spcAft>
        <a:defRPr sz="1412" kern="1200">
          <a:solidFill>
            <a:srgbClr val="7F7F7F"/>
          </a:solidFill>
          <a:latin typeface="Trade Gothic LT Std"/>
          <a:ea typeface="ＭＳ Ｐゴシック" panose="020B0600070205080204" pitchFamily="34" charset="-128"/>
          <a:cs typeface="Trade Gothic LT Std"/>
        </a:defRPr>
      </a:lvl1pPr>
      <a:lvl2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2pPr>
      <a:lvl3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3pPr>
      <a:lvl4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4pPr>
      <a:lvl5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5pPr>
      <a:lvl6pPr marL="403433"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6pPr>
      <a:lvl7pPr marL="806867"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7pPr>
      <a:lvl8pPr marL="1210300"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8pPr>
      <a:lvl9pPr marL="1613733"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9pPr>
    </p:titleStyle>
    <p:bodyStyle>
      <a:lvl1pPr marL="376818" indent="-376818"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1pPr>
      <a:lvl2pPr marL="816673" indent="-313781"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2pPr>
      <a:lvl3pPr marL="1257927" indent="-250745"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3pPr>
      <a:lvl4pPr marL="1760819" indent="-250745"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4pPr>
      <a:lvl5pPr marL="2263709" indent="-250745"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5pPr>
      <a:lvl6pPr marL="2767835" indent="-251622" algn="l" defTabSz="503242" rtl="0" eaLnBrk="1" latinLnBrk="0" hangingPunct="1">
        <a:spcBef>
          <a:spcPct val="20000"/>
        </a:spcBef>
        <a:buFont typeface="Arial"/>
        <a:buChar char="•"/>
        <a:defRPr sz="2206" kern="1200">
          <a:solidFill>
            <a:schemeClr val="tx1"/>
          </a:solidFill>
          <a:latin typeface="+mn-lt"/>
          <a:ea typeface="+mn-ea"/>
          <a:cs typeface="+mn-cs"/>
        </a:defRPr>
      </a:lvl6pPr>
      <a:lvl7pPr marL="3271077" indent="-251622" algn="l" defTabSz="503242" rtl="0" eaLnBrk="1" latinLnBrk="0" hangingPunct="1">
        <a:spcBef>
          <a:spcPct val="20000"/>
        </a:spcBef>
        <a:buFont typeface="Arial"/>
        <a:buChar char="•"/>
        <a:defRPr sz="2206" kern="1200">
          <a:solidFill>
            <a:schemeClr val="tx1"/>
          </a:solidFill>
          <a:latin typeface="+mn-lt"/>
          <a:ea typeface="+mn-ea"/>
          <a:cs typeface="+mn-cs"/>
        </a:defRPr>
      </a:lvl7pPr>
      <a:lvl8pPr marL="3774320" indent="-251622" algn="l" defTabSz="503242" rtl="0" eaLnBrk="1" latinLnBrk="0" hangingPunct="1">
        <a:spcBef>
          <a:spcPct val="20000"/>
        </a:spcBef>
        <a:buFont typeface="Arial"/>
        <a:buChar char="•"/>
        <a:defRPr sz="2206" kern="1200">
          <a:solidFill>
            <a:schemeClr val="tx1"/>
          </a:solidFill>
          <a:latin typeface="+mn-lt"/>
          <a:ea typeface="+mn-ea"/>
          <a:cs typeface="+mn-cs"/>
        </a:defRPr>
      </a:lvl8pPr>
      <a:lvl9pPr marL="4277563" indent="-251622" algn="l" defTabSz="503242" rtl="0" eaLnBrk="1" latinLnBrk="0" hangingPunct="1">
        <a:spcBef>
          <a:spcPct val="20000"/>
        </a:spcBef>
        <a:buFont typeface="Arial"/>
        <a:buChar char="•"/>
        <a:defRPr sz="2206" kern="1200">
          <a:solidFill>
            <a:schemeClr val="tx1"/>
          </a:solidFill>
          <a:latin typeface="+mn-lt"/>
          <a:ea typeface="+mn-ea"/>
          <a:cs typeface="+mn-cs"/>
        </a:defRPr>
      </a:lvl9pPr>
    </p:bodyStyle>
    <p:otherStyle>
      <a:defPPr>
        <a:defRPr lang="en-US"/>
      </a:defPPr>
      <a:lvl1pPr marL="0" algn="l" defTabSz="503242" rtl="0" eaLnBrk="1" latinLnBrk="0" hangingPunct="1">
        <a:defRPr sz="1941" kern="1200">
          <a:solidFill>
            <a:schemeClr val="tx1"/>
          </a:solidFill>
          <a:latin typeface="+mn-lt"/>
          <a:ea typeface="+mn-ea"/>
          <a:cs typeface="+mn-cs"/>
        </a:defRPr>
      </a:lvl1pPr>
      <a:lvl2pPr marL="503242" algn="l" defTabSz="503242" rtl="0" eaLnBrk="1" latinLnBrk="0" hangingPunct="1">
        <a:defRPr sz="1941" kern="1200">
          <a:solidFill>
            <a:schemeClr val="tx1"/>
          </a:solidFill>
          <a:latin typeface="+mn-lt"/>
          <a:ea typeface="+mn-ea"/>
          <a:cs typeface="+mn-cs"/>
        </a:defRPr>
      </a:lvl2pPr>
      <a:lvl3pPr marL="1006486" algn="l" defTabSz="503242" rtl="0" eaLnBrk="1" latinLnBrk="0" hangingPunct="1">
        <a:defRPr sz="1941" kern="1200">
          <a:solidFill>
            <a:schemeClr val="tx1"/>
          </a:solidFill>
          <a:latin typeface="+mn-lt"/>
          <a:ea typeface="+mn-ea"/>
          <a:cs typeface="+mn-cs"/>
        </a:defRPr>
      </a:lvl3pPr>
      <a:lvl4pPr marL="1509728" algn="l" defTabSz="503242" rtl="0" eaLnBrk="1" latinLnBrk="0" hangingPunct="1">
        <a:defRPr sz="1941" kern="1200">
          <a:solidFill>
            <a:schemeClr val="tx1"/>
          </a:solidFill>
          <a:latin typeface="+mn-lt"/>
          <a:ea typeface="+mn-ea"/>
          <a:cs typeface="+mn-cs"/>
        </a:defRPr>
      </a:lvl4pPr>
      <a:lvl5pPr marL="2012971" algn="l" defTabSz="503242" rtl="0" eaLnBrk="1" latinLnBrk="0" hangingPunct="1">
        <a:defRPr sz="1941" kern="1200">
          <a:solidFill>
            <a:schemeClr val="tx1"/>
          </a:solidFill>
          <a:latin typeface="+mn-lt"/>
          <a:ea typeface="+mn-ea"/>
          <a:cs typeface="+mn-cs"/>
        </a:defRPr>
      </a:lvl5pPr>
      <a:lvl6pPr marL="2516213" algn="l" defTabSz="503242" rtl="0" eaLnBrk="1" latinLnBrk="0" hangingPunct="1">
        <a:defRPr sz="1941" kern="1200">
          <a:solidFill>
            <a:schemeClr val="tx1"/>
          </a:solidFill>
          <a:latin typeface="+mn-lt"/>
          <a:ea typeface="+mn-ea"/>
          <a:cs typeface="+mn-cs"/>
        </a:defRPr>
      </a:lvl6pPr>
      <a:lvl7pPr marL="3019456" algn="l" defTabSz="503242" rtl="0" eaLnBrk="1" latinLnBrk="0" hangingPunct="1">
        <a:defRPr sz="1941" kern="1200">
          <a:solidFill>
            <a:schemeClr val="tx1"/>
          </a:solidFill>
          <a:latin typeface="+mn-lt"/>
          <a:ea typeface="+mn-ea"/>
          <a:cs typeface="+mn-cs"/>
        </a:defRPr>
      </a:lvl7pPr>
      <a:lvl8pPr marL="3522699" algn="l" defTabSz="503242" rtl="0" eaLnBrk="1" latinLnBrk="0" hangingPunct="1">
        <a:defRPr sz="1941" kern="1200">
          <a:solidFill>
            <a:schemeClr val="tx1"/>
          </a:solidFill>
          <a:latin typeface="+mn-lt"/>
          <a:ea typeface="+mn-ea"/>
          <a:cs typeface="+mn-cs"/>
        </a:defRPr>
      </a:lvl8pPr>
      <a:lvl9pPr marL="4025941" algn="l" defTabSz="503242" rtl="0" eaLnBrk="1" latinLnBrk="0" hangingPunct="1">
        <a:defRPr sz="19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978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1048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78BB">
            <a:alpha val="84706"/>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E82E0-02BF-4560-A7FF-155CBC310CC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rcRect/>
          <a:stretch/>
        </p:blipFill>
        <p:spPr>
          <a:xfrm>
            <a:off x="0" y="-7"/>
            <a:ext cx="12192000" cy="7742378"/>
          </a:xfrm>
          <a:prstGeom prst="rect">
            <a:avLst/>
          </a:prstGeom>
        </p:spPr>
      </p:pic>
      <p:sp>
        <p:nvSpPr>
          <p:cNvPr id="9" name="Rectangle 8">
            <a:extLst>
              <a:ext uri="{FF2B5EF4-FFF2-40B4-BE49-F238E27FC236}">
                <a16:creationId xmlns:a16="http://schemas.microsoft.com/office/drawing/2014/main" id="{9B575AF5-ECC6-4D6D-BF12-B52406DCB6FD}"/>
              </a:ext>
            </a:extLst>
          </p:cNvPr>
          <p:cNvSpPr/>
          <p:nvPr/>
        </p:nvSpPr>
        <p:spPr>
          <a:xfrm>
            <a:off x="0" y="1673"/>
            <a:ext cx="12192002" cy="6866417"/>
          </a:xfrm>
          <a:prstGeom prst="rect">
            <a:avLst/>
          </a:prstGeom>
          <a:solidFill>
            <a:srgbClr val="2978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 y="5778000"/>
            <a:ext cx="12192002" cy="1080000"/>
          </a:xfrm>
          <a:prstGeom prst="rect">
            <a:avLst/>
          </a:prstGeom>
          <a:solidFill>
            <a:srgbClr val="2978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Connector 2"/>
          <p:cNvCxnSpPr/>
          <p:nvPr/>
        </p:nvCxnSpPr>
        <p:spPr>
          <a:xfrm>
            <a:off x="0" y="5777137"/>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23CD792-5A80-4264-AE21-A0A675AB235A}"/>
              </a:ext>
            </a:extLst>
          </p:cNvPr>
          <p:cNvSpPr/>
          <p:nvPr/>
        </p:nvSpPr>
        <p:spPr>
          <a:xfrm>
            <a:off x="6261063" y="5254349"/>
            <a:ext cx="585110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ntonio" panose="02000503000000000000" pitchFamily="2" charset="0"/>
                <a:ea typeface="+mn-ea"/>
                <a:cs typeface="Open Sans Light"/>
              </a:rPr>
              <a:t>Strategic Sellers’ Assessment Meeting</a:t>
            </a:r>
          </a:p>
        </p:txBody>
      </p:sp>
      <p:sp>
        <p:nvSpPr>
          <p:cNvPr id="12" name="Rectangle 11">
            <a:extLst>
              <a:ext uri="{FF2B5EF4-FFF2-40B4-BE49-F238E27FC236}">
                <a16:creationId xmlns:a16="http://schemas.microsoft.com/office/drawing/2014/main" id="{69019A0A-DB74-4E62-931C-E4C6A207B473}"/>
              </a:ext>
            </a:extLst>
          </p:cNvPr>
          <p:cNvSpPr/>
          <p:nvPr/>
        </p:nvSpPr>
        <p:spPr>
          <a:xfrm>
            <a:off x="8871064" y="6088527"/>
            <a:ext cx="284084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www.ValueBuilder.com copyright 2020</a:t>
            </a:r>
          </a:p>
        </p:txBody>
      </p:sp>
      <p:pic>
        <p:nvPicPr>
          <p:cNvPr id="13" name="Picture 12" descr="A picture containing drawing&#10;&#10;Description automatically generated">
            <a:extLst>
              <a:ext uri="{FF2B5EF4-FFF2-40B4-BE49-F238E27FC236}">
                <a16:creationId xmlns:a16="http://schemas.microsoft.com/office/drawing/2014/main" id="{8DA26F36-347B-4FE9-A049-5E43559E9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39" y="5918560"/>
            <a:ext cx="1840837" cy="7507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649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None + 1 point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1-25%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26-50%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51-75%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76-100%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47107" name="Text Placeholder 2"/>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7" name="TextBox 6"/>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“What percentage of your company's revenue (i.e. sales / turnover) is undertaken personally by you or your fellow equity 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a:extLst>
              <a:ext uri="{FF2B5EF4-FFF2-40B4-BE49-F238E27FC236}">
                <a16:creationId xmlns:a16="http://schemas.microsoft.com/office/drawing/2014/main" id="{BEEFC3F4-BC75-4EFB-9F48-EAB5D7C08AD8}"/>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
        <p:nvSpPr>
          <p:cNvPr id="2" name="TextBox 1">
            <a:extLst>
              <a:ext uri="{FF2B5EF4-FFF2-40B4-BE49-F238E27FC236}">
                <a16:creationId xmlns:a16="http://schemas.microsoft.com/office/drawing/2014/main" id="{FC20FDAB-98BF-4D1A-B06A-5127D85AFAA4}"/>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3" name="Picture 8">
            <a:extLst>
              <a:ext uri="{FF2B5EF4-FFF2-40B4-BE49-F238E27FC236}">
                <a16:creationId xmlns:a16="http://schemas.microsoft.com/office/drawing/2014/main" id="{5CDC1F8D-5692-4607-A52B-63C22446F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We don't have one.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We have a couple of senior people who act as informal leaders, but their leadership roles are not clearly defined.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We have managers in charge of sales/marketing and producing our services/products.</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We have a management team in place, and they have a compensation package that provides a long-term financial incentive to stay with our company (i.e., more than an annual bonus). + 6 points</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“Which of the following best describes your management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587F802A-903C-4457-A20E-B555151F022E}"/>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D7CFB388-0CE8-4E9D-B58C-2D4577761648}"/>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53FB9D3B-E42F-412A-A2CA-5846E556FE29}"/>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8DFC3BD3-5C29-4618-A525-E823D9D01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7A042CD8-1715-4457-A6B6-1EEBF346154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I know each of my customers by first name and they expect that I personally get involved when they buy from my company.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 know most of my customers by first name and they usually want to deal with me rather than one of my employees.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 know some of my customers by first name and a few of them prefer to deal with me rather than one of my employees.</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I don’t know my customers personally and rarely get involved in serving an individual customer. + 2 points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“Which of the following best describes your personal relationship with your company's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A81924C9-FC34-4338-A061-68B71A7DC573}"/>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5E2BABF6-CCD3-414B-8AD4-E3620EBF972B}"/>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6E951C4B-5FC5-4539-BC3D-F2710B30E885}"/>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A0AA3D75-D1BD-407C-9E8F-575405AFD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62893E28-A318-423A-976B-D7EEA3E617C0}"/>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Hardly suffer at all, and survive + 6 points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Suffer a little, but survive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Suffer a lot, but survive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Suffer a lot, and not survive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“How would your business perform if you were out of action for 3 months and unable to work?  Would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B73B9BE0-17F9-4252-9955-DD968B0C5F2D}"/>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C642461A-8EE1-4FAF-BB4E-B73BF12ECCEF}"/>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69D488DE-4A7E-41B1-B8B5-CD7FACEDE701}"/>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6E0E080A-999D-4F06-B783-2F554C467A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0200B213-FDBC-4FCC-A4FD-8951564E8E0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211F"/>
        </a:solidFill>
        <a:effectLst/>
      </p:bgPr>
    </p:bg>
    <p:spTree>
      <p:nvGrpSpPr>
        <p:cNvPr id="1" name=""/>
        <p:cNvGrpSpPr/>
        <p:nvPr/>
      </p:nvGrpSpPr>
      <p:grpSpPr>
        <a:xfrm>
          <a:off x="0" y="0"/>
          <a:ext cx="0" cy="0"/>
          <a:chOff x="0" y="0"/>
          <a:chExt cx="0" cy="0"/>
        </a:xfrm>
      </p:grpSpPr>
      <p:pic>
        <p:nvPicPr>
          <p:cNvPr id="4" name="Picture 3" descr="A close up of a persons hand&#10;&#10;Description automatically generated">
            <a:extLst>
              <a:ext uri="{FF2B5EF4-FFF2-40B4-BE49-F238E27FC236}">
                <a16:creationId xmlns:a16="http://schemas.microsoft.com/office/drawing/2014/main" id="{B31E82E0-02BF-4560-A7FF-155CBC310C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94" b="17475"/>
          <a:stretch/>
        </p:blipFill>
        <p:spPr>
          <a:xfrm>
            <a:off x="-2" y="0"/>
            <a:ext cx="12192002" cy="6866413"/>
          </a:xfrm>
          <a:prstGeom prst="rect">
            <a:avLst/>
          </a:prstGeom>
        </p:spPr>
      </p:pic>
      <p:sp>
        <p:nvSpPr>
          <p:cNvPr id="9" name="Rectangle 8">
            <a:extLst>
              <a:ext uri="{FF2B5EF4-FFF2-40B4-BE49-F238E27FC236}">
                <a16:creationId xmlns:a16="http://schemas.microsoft.com/office/drawing/2014/main" id="{9B575AF5-ECC6-4D6D-BF12-B52406DCB6FD}"/>
              </a:ext>
            </a:extLst>
          </p:cNvPr>
          <p:cNvSpPr/>
          <p:nvPr/>
        </p:nvSpPr>
        <p:spPr>
          <a:xfrm>
            <a:off x="-3" y="1673"/>
            <a:ext cx="12192002" cy="6866417"/>
          </a:xfrm>
          <a:prstGeom prst="rect">
            <a:avLst/>
          </a:prstGeom>
          <a:solidFill>
            <a:srgbClr val="2978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 y="5778000"/>
            <a:ext cx="12192002" cy="1080000"/>
          </a:xfrm>
          <a:prstGeom prst="rect">
            <a:avLst/>
          </a:prstGeom>
          <a:solidFill>
            <a:srgbClr val="2978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Connector 2"/>
          <p:cNvCxnSpPr/>
          <p:nvPr/>
        </p:nvCxnSpPr>
        <p:spPr>
          <a:xfrm>
            <a:off x="0" y="5777137"/>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23CD792-5A80-4264-AE21-A0A675AB235A}"/>
              </a:ext>
            </a:extLst>
          </p:cNvPr>
          <p:cNvSpPr/>
          <p:nvPr/>
        </p:nvSpPr>
        <p:spPr>
          <a:xfrm>
            <a:off x="6261064" y="5254349"/>
            <a:ext cx="52200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ntonio" panose="02000503000000000000" pitchFamily="2" charset="0"/>
                <a:ea typeface="+mn-ea"/>
                <a:cs typeface="Open Sans Light"/>
              </a:rPr>
              <a:t>Proud Parents Assessment Meeting</a:t>
            </a:r>
          </a:p>
        </p:txBody>
      </p:sp>
      <p:sp>
        <p:nvSpPr>
          <p:cNvPr id="12" name="Rectangle 11">
            <a:extLst>
              <a:ext uri="{FF2B5EF4-FFF2-40B4-BE49-F238E27FC236}">
                <a16:creationId xmlns:a16="http://schemas.microsoft.com/office/drawing/2014/main" id="{69019A0A-DB74-4E62-931C-E4C6A207B473}"/>
              </a:ext>
            </a:extLst>
          </p:cNvPr>
          <p:cNvSpPr/>
          <p:nvPr/>
        </p:nvSpPr>
        <p:spPr>
          <a:xfrm>
            <a:off x="8871064" y="6088527"/>
            <a:ext cx="284084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www.ValueBuilder.com copyright 2020</a:t>
            </a:r>
          </a:p>
        </p:txBody>
      </p:sp>
      <p:pic>
        <p:nvPicPr>
          <p:cNvPr id="13" name="Picture 12" descr="A picture containing drawing&#10;&#10;Description automatically generated">
            <a:extLst>
              <a:ext uri="{FF2B5EF4-FFF2-40B4-BE49-F238E27FC236}">
                <a16:creationId xmlns:a16="http://schemas.microsoft.com/office/drawing/2014/main" id="{8DA26F36-347B-4FE9-A049-5E43559E9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39" y="5918560"/>
            <a:ext cx="1840837" cy="7507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48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533002" y="3001776"/>
            <a:ext cx="3083018" cy="1511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341" rIns="80682" bIns="40341" numCol="1" anchor="t" anchorCtr="0" compatLnSpc="1">
            <a:prstTxWarp prst="textNoShape">
              <a:avLst/>
            </a:prstTxWarp>
          </a:bodyPr>
          <a:lstStyle/>
          <a:p>
            <a:pPr algn="l">
              <a:lnSpc>
                <a:spcPts val="2824"/>
              </a:lnSpc>
              <a:spcAft>
                <a:spcPts val="3177"/>
              </a:spcAft>
            </a:pPr>
            <a:r>
              <a:rPr lang="en-US" altLang="en-US" b="1" dirty="0">
                <a:solidFill>
                  <a:schemeClr val="bg1"/>
                </a:solidFill>
                <a:latin typeface="Trade Gothic LT Std" pitchFamily="-65" charset="0"/>
              </a:rPr>
              <a:t>Prepared for: Gerry Graham</a:t>
            </a:r>
            <a:br>
              <a:rPr lang="en-US" altLang="en-US" b="1" dirty="0">
                <a:solidFill>
                  <a:schemeClr val="bg1"/>
                </a:solidFill>
                <a:latin typeface="Trade Gothic LT Std" pitchFamily="-65" charset="0"/>
              </a:rPr>
            </a:br>
            <a:r>
              <a:rPr lang="en-US" altLang="en-US" b="1" dirty="0">
                <a:solidFill>
                  <a:schemeClr val="bg1"/>
                </a:solidFill>
                <a:latin typeface="Trade Gothic LT Std" pitchFamily="-65" charset="0"/>
              </a:rPr>
              <a:t>Prepared by: Elana Butot</a:t>
            </a:r>
            <a:br>
              <a:rPr lang="en-US" altLang="en-US" b="1" dirty="0">
                <a:solidFill>
                  <a:schemeClr val="bg1"/>
                </a:solidFill>
                <a:latin typeface="Trade Gothic LT Std" pitchFamily="-65" charset="0"/>
              </a:rPr>
            </a:br>
            <a:r>
              <a:rPr lang="en-US" altLang="en-US" b="1" dirty="0">
                <a:solidFill>
                  <a:schemeClr val="bg1"/>
                </a:solidFill>
                <a:latin typeface="Trade Gothic LT Std" pitchFamily="-65" charset="0"/>
              </a:rPr>
              <a:t>Date: 02/22/2020</a:t>
            </a:r>
          </a:p>
        </p:txBody>
      </p:sp>
      <p:pic>
        <p:nvPicPr>
          <p:cNvPr id="14339" name="Picture 4" descr="Sell_Assess_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1298" y="2084295"/>
            <a:ext cx="4706471" cy="18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gauge placehold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064" y="460842"/>
            <a:ext cx="2582956" cy="151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ss_ppts\logo\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946" y="3919258"/>
            <a:ext cx="2241176" cy="224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5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ABEBEA-857F-4156-95A7-3CE3E78DCF45}"/>
              </a:ext>
            </a:extLst>
          </p:cNvPr>
          <p:cNvSpPr txBox="1"/>
          <p:nvPr/>
        </p:nvSpPr>
        <p:spPr>
          <a:xfrm>
            <a:off x="537173" y="232522"/>
            <a:ext cx="3567672"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ts val="6067"/>
              </a:lnSpc>
              <a:spcBef>
                <a:spcPct val="0"/>
              </a:spcBef>
              <a:spcAft>
                <a:spcPct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8 Key Drivers</a:t>
            </a:r>
          </a:p>
        </p:txBody>
      </p:sp>
      <p:pic>
        <p:nvPicPr>
          <p:cNvPr id="10" name="Picture 9" descr="A picture containing umbrella&#10;&#10;Description automatically generated">
            <a:extLst>
              <a:ext uri="{FF2B5EF4-FFF2-40B4-BE49-F238E27FC236}">
                <a16:creationId xmlns:a16="http://schemas.microsoft.com/office/drawing/2014/main" id="{48A2979C-E45D-4EC0-9415-9A3C367D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969" y="3434147"/>
            <a:ext cx="1620000" cy="1620000"/>
          </a:xfrm>
          <a:prstGeom prst="rect">
            <a:avLst/>
          </a:prstGeom>
          <a:effectLst>
            <a:outerShdw blurRad="50800" dist="38100" dir="2700000" algn="tl" rotWithShape="0">
              <a:prstClr val="black">
                <a:alpha val="40000"/>
              </a:prstClr>
            </a:outerShdw>
          </a:effectLst>
        </p:spPr>
      </p:pic>
      <p:pic>
        <p:nvPicPr>
          <p:cNvPr id="12" name="Picture 11" descr="A picture containing bird&#10;&#10;Description automatically generated">
            <a:extLst>
              <a:ext uri="{FF2B5EF4-FFF2-40B4-BE49-F238E27FC236}">
                <a16:creationId xmlns:a16="http://schemas.microsoft.com/office/drawing/2014/main" id="{2CB9D1D2-9861-4242-BE63-292B47789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990" y="3434147"/>
            <a:ext cx="1620000" cy="1620000"/>
          </a:xfrm>
          <a:prstGeom prst="rect">
            <a:avLst/>
          </a:prstGeom>
          <a:effectLst>
            <a:outerShdw blurRad="50800" dist="38100" dir="2700000" algn="tl" rotWithShape="0">
              <a:prstClr val="black">
                <a:alpha val="40000"/>
              </a:prstClr>
            </a:outerShdw>
          </a:effectLst>
        </p:spPr>
      </p:pic>
      <p:pic>
        <p:nvPicPr>
          <p:cNvPr id="14" name="Picture 13" descr="A close up of a logo&#10;&#10;Description automatically generated">
            <a:extLst>
              <a:ext uri="{FF2B5EF4-FFF2-40B4-BE49-F238E27FC236}">
                <a16:creationId xmlns:a16="http://schemas.microsoft.com/office/drawing/2014/main" id="{8A570FFA-0E0E-437A-A192-FE840BBC2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011" y="3434147"/>
            <a:ext cx="1620000" cy="1620000"/>
          </a:xfrm>
          <a:prstGeom prst="rect">
            <a:avLst/>
          </a:prstGeom>
          <a:effectLst>
            <a:outerShdw blurRad="50800" dist="38100" dir="2700000" algn="tl" rotWithShape="0">
              <a:prstClr val="black">
                <a:alpha val="40000"/>
              </a:prstClr>
            </a:outerShdw>
          </a:effectLst>
        </p:spPr>
      </p:pic>
      <p:pic>
        <p:nvPicPr>
          <p:cNvPr id="16" name="Picture 15" descr="A picture containing flower&#10;&#10;Description automatically generated">
            <a:extLst>
              <a:ext uri="{FF2B5EF4-FFF2-40B4-BE49-F238E27FC236}">
                <a16:creationId xmlns:a16="http://schemas.microsoft.com/office/drawing/2014/main" id="{3639CFD3-E3B6-462A-9658-A068D594FD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032" y="3434147"/>
            <a:ext cx="1620000" cy="1620000"/>
          </a:xfrm>
          <a:prstGeom prst="rect">
            <a:avLst/>
          </a:prstGeom>
          <a:effectLst>
            <a:outerShdw blurRad="50800" dist="38100" dir="2700000" algn="tl" rotWithShape="0">
              <a:prstClr val="black">
                <a:alpha val="40000"/>
              </a:prstClr>
            </a:outerShdw>
          </a:effectLst>
        </p:spPr>
      </p:pic>
      <p:pic>
        <p:nvPicPr>
          <p:cNvPr id="18" name="Picture 17" descr="A close up of a logo&#10;&#10;Description automatically generated">
            <a:extLst>
              <a:ext uri="{FF2B5EF4-FFF2-40B4-BE49-F238E27FC236}">
                <a16:creationId xmlns:a16="http://schemas.microsoft.com/office/drawing/2014/main" id="{23EF4880-3A34-429E-8F14-B10A9A801C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9969" y="379910"/>
            <a:ext cx="1620000" cy="1620000"/>
          </a:xfrm>
          <a:prstGeom prst="rect">
            <a:avLst/>
          </a:prstGeom>
          <a:effectLst>
            <a:outerShdw blurRad="50800" dist="38100" dir="2700000" algn="tl" rotWithShape="0">
              <a:prstClr val="black">
                <a:alpha val="40000"/>
              </a:prstClr>
            </a:outerShdw>
          </a:effectLst>
        </p:spPr>
      </p:pic>
      <p:pic>
        <p:nvPicPr>
          <p:cNvPr id="20" name="Picture 19" descr="A picture containing room, game, table&#10;&#10;Description automatically generated">
            <a:extLst>
              <a:ext uri="{FF2B5EF4-FFF2-40B4-BE49-F238E27FC236}">
                <a16:creationId xmlns:a16="http://schemas.microsoft.com/office/drawing/2014/main" id="{F674CD48-4F0D-4AC1-8A9C-53831214EF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8990" y="379910"/>
            <a:ext cx="1620000" cy="1620000"/>
          </a:xfrm>
          <a:prstGeom prst="rect">
            <a:avLst/>
          </a:prstGeom>
          <a:effectLst>
            <a:outerShdw blurRad="50800" dist="38100" dir="2700000" algn="tl" rotWithShape="0">
              <a:prstClr val="black">
                <a:alpha val="40000"/>
              </a:prstClr>
            </a:outerShdw>
          </a:effectLst>
        </p:spPr>
      </p:pic>
      <p:pic>
        <p:nvPicPr>
          <p:cNvPr id="22" name="Picture 21" descr="A picture containing food, flower&#10;&#10;Description automatically generated">
            <a:extLst>
              <a:ext uri="{FF2B5EF4-FFF2-40B4-BE49-F238E27FC236}">
                <a16:creationId xmlns:a16="http://schemas.microsoft.com/office/drawing/2014/main" id="{30330F44-9880-4A39-9F74-9F59C42578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8011" y="379910"/>
            <a:ext cx="1620000" cy="1620000"/>
          </a:xfrm>
          <a:prstGeom prst="rect">
            <a:avLst/>
          </a:prstGeom>
          <a:effectLst>
            <a:outerShdw blurRad="50800" dist="38100" dir="2700000" algn="tl" rotWithShape="0">
              <a:prstClr val="black">
                <a:alpha val="40000"/>
              </a:prstClr>
            </a:outerShdw>
          </a:effectLst>
        </p:spPr>
      </p:pic>
      <p:pic>
        <p:nvPicPr>
          <p:cNvPr id="24" name="Picture 23" descr="A picture containing toy&#10;&#10;Description automatically generated">
            <a:extLst>
              <a:ext uri="{FF2B5EF4-FFF2-40B4-BE49-F238E27FC236}">
                <a16:creationId xmlns:a16="http://schemas.microsoft.com/office/drawing/2014/main" id="{E12189E5-F23F-4282-8D6C-54B30E48A5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7032" y="379910"/>
            <a:ext cx="1620000" cy="162000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8316DF67-4C17-404B-90B6-0432F3EEEBB7}"/>
              </a:ext>
            </a:extLst>
          </p:cNvPr>
          <p:cNvSpPr txBox="1"/>
          <p:nvPr/>
        </p:nvSpPr>
        <p:spPr>
          <a:xfrm>
            <a:off x="4927032" y="2129731"/>
            <a:ext cx="1620000" cy="92948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Your history of producing revenue and profit combined with the professionalism of your record keeping.</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7153A499-361B-4BF5-87B6-3DBE3A20B5C0}"/>
              </a:ext>
            </a:extLst>
          </p:cNvPr>
          <p:cNvSpPr txBox="1"/>
          <p:nvPr/>
        </p:nvSpPr>
        <p:spPr>
          <a:xfrm>
            <a:off x="6698011" y="2129731"/>
            <a:ext cx="1620000" cy="59093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Your likelihood to grow your business in the future and at what rate.</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BD6F0EAB-8482-4676-ADE2-4A0717513CCC}"/>
              </a:ext>
            </a:extLst>
          </p:cNvPr>
          <p:cNvSpPr txBox="1"/>
          <p:nvPr/>
        </p:nvSpPr>
        <p:spPr>
          <a:xfrm>
            <a:off x="8468990" y="2129731"/>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dependent your business is on any one employee, customer or supplier.</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E1DD7C6C-B022-418E-BA0B-22BD177D4494}"/>
              </a:ext>
            </a:extLst>
          </p:cNvPr>
          <p:cNvSpPr txBox="1"/>
          <p:nvPr/>
        </p:nvSpPr>
        <p:spPr>
          <a:xfrm>
            <a:off x="10239969" y="2129731"/>
            <a:ext cx="1620000" cy="59093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Whether your business is a cash suck or a cash spigot.</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0C303811-EA8B-40F7-846B-D128C234D7AA}"/>
              </a:ext>
            </a:extLst>
          </p:cNvPr>
          <p:cNvSpPr txBox="1"/>
          <p:nvPr/>
        </p:nvSpPr>
        <p:spPr>
          <a:xfrm>
            <a:off x="4957898"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proportion and quality of automatic, annuity-based revenue you collect each month.</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D34B422A-A31E-4D4E-A1E5-F1EBCDAD59CE}"/>
              </a:ext>
            </a:extLst>
          </p:cNvPr>
          <p:cNvSpPr txBox="1"/>
          <p:nvPr/>
        </p:nvSpPr>
        <p:spPr>
          <a:xfrm>
            <a:off x="6728877"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well differentiated your business is from competitors in your industry.</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EEC37A1C-E4F4-4013-98F1-17BBF8102DD5}"/>
              </a:ext>
            </a:extLst>
          </p:cNvPr>
          <p:cNvSpPr txBox="1"/>
          <p:nvPr/>
        </p:nvSpPr>
        <p:spPr>
          <a:xfrm>
            <a:off x="8499856"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likelihood that your customers will re-purchase and also refer you.</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3A23F128-CB05-4904-8C8F-C0D20143FA07}"/>
              </a:ext>
            </a:extLst>
          </p:cNvPr>
          <p:cNvSpPr txBox="1"/>
          <p:nvPr/>
        </p:nvSpPr>
        <p:spPr>
          <a:xfrm>
            <a:off x="10270835" y="5268164"/>
            <a:ext cx="1620000" cy="92948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your business would perform if you were unexpectedly unable to work for a period of three months.</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Footer Placeholder 4">
            <a:extLst>
              <a:ext uri="{FF2B5EF4-FFF2-40B4-BE49-F238E27FC236}">
                <a16:creationId xmlns:a16="http://schemas.microsoft.com/office/drawing/2014/main" id="{FC0F8775-A0D5-4173-8B72-115AF5C9329C}"/>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
        <p:nvSpPr>
          <p:cNvPr id="2" name="Text Placeholder 2">
            <a:extLst>
              <a:ext uri="{FF2B5EF4-FFF2-40B4-BE49-F238E27FC236}">
                <a16:creationId xmlns:a16="http://schemas.microsoft.com/office/drawing/2014/main" id="{7044480C-65F3-45B4-AC3D-42FDE66C946A}"/>
              </a:ext>
            </a:extLst>
          </p:cNvPr>
          <p:cNvSpPr txBox="1">
            <a:spLocks/>
          </p:cNvSpPr>
          <p:nvPr/>
        </p:nvSpPr>
        <p:spPr bwMode="auto">
          <a:xfrm>
            <a:off x="548747" y="2137523"/>
            <a:ext cx="3567673" cy="1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20000"/>
              </a:spcBef>
              <a:spcAft>
                <a:spcPct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Your Value Builder Score is calculated through an analysis of your business’s performance on eight factors that drive the value of your business. Along with your score, you will see a result on all eight of the value drivers and the average score for each among companies in your industry.</a:t>
            </a:r>
          </a:p>
        </p:txBody>
      </p:sp>
    </p:spTree>
    <p:extLst>
      <p:ext uri="{BB962C8B-B14F-4D97-AF65-F5344CB8AC3E}">
        <p14:creationId xmlns:p14="http://schemas.microsoft.com/office/powerpoint/2010/main" val="94747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3" name="Text Placeholder 2"/>
          <p:cNvSpPr txBox="1">
            <a:spLocks/>
          </p:cNvSpPr>
          <p:nvPr/>
        </p:nvSpPr>
        <p:spPr bwMode="auto">
          <a:xfrm>
            <a:off x="537172" y="2137523"/>
            <a:ext cx="3567673" cy="1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20000"/>
              </a:spcBef>
              <a:spcAft>
                <a:spcPct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The Value Builder Score gives you a comprehensive assessment of the "</a:t>
            </a:r>
            <a:r>
              <a:rPr kumimoji="0" lang="en-US" altLang="en-US" sz="1412" b="0" i="0" u="none" strike="noStrike" kern="1200" cap="none" spc="0" normalizeH="0" baseline="0" noProof="0" dirty="0" err="1">
                <a:ln>
                  <a:noFill/>
                </a:ln>
                <a:solidFill>
                  <a:srgbClr val="FFFFFF"/>
                </a:solidFill>
                <a:effectLst/>
                <a:uLnTx/>
                <a:uFillTx/>
                <a:latin typeface="Source Sans Pro Light" pitchFamily="-65" charset="0"/>
                <a:ea typeface="ＭＳ Ｐゴシック" panose="020B0600070205080204" pitchFamily="34" charset="-128"/>
                <a:cs typeface="+mn-cs"/>
              </a:rPr>
              <a:t>sellability</a:t>
            </a: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 of your business, whether you want to sell next year or just know you're building a valuable asset for the future.  </a:t>
            </a:r>
          </a:p>
        </p:txBody>
      </p:sp>
      <p:sp>
        <p:nvSpPr>
          <p:cNvPr id="15" name="TextBox 14"/>
          <p:cNvSpPr txBox="1"/>
          <p:nvPr/>
        </p:nvSpPr>
        <p:spPr>
          <a:xfrm>
            <a:off x="537173" y="232522"/>
            <a:ext cx="3567672"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ts val="6067"/>
              </a:lnSpc>
              <a:spcBef>
                <a:spcPct val="0"/>
              </a:spcBef>
              <a:spcAft>
                <a:spcPct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Overall Score</a:t>
            </a:r>
          </a:p>
        </p:txBody>
      </p:sp>
      <p:sp>
        <p:nvSpPr>
          <p:cNvPr id="8" name="TextBox 7"/>
          <p:cNvSpPr txBox="1"/>
          <p:nvPr/>
        </p:nvSpPr>
        <p:spPr>
          <a:xfrm>
            <a:off x="1081456" y="3965850"/>
            <a:ext cx="2391055"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52</a:t>
            </a:r>
          </a:p>
        </p:txBody>
      </p:sp>
      <p:sp>
        <p:nvSpPr>
          <p:cNvPr id="10" name="Title Placeholder 1"/>
          <p:cNvSpPr txBox="1">
            <a:spLocks/>
          </p:cNvSpPr>
          <p:nvPr/>
        </p:nvSpPr>
        <p:spPr>
          <a:xfrm>
            <a:off x="5287776" y="3808600"/>
            <a:ext cx="5630956" cy="2412066"/>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Through an analysis of tens of thousands of businesses, we’ve discovered that companies that achieve a </a:t>
            </a:r>
            <a:r>
              <a:rPr kumimoji="0" lang="en-US" altLang="en-US" sz="1412" b="0" i="0" u="none" strike="noStrike" kern="1200" cap="none" spc="0" normalizeH="0" baseline="0" noProof="0" dirty="0" err="1">
                <a:ln>
                  <a:noFill/>
                </a:ln>
                <a:solidFill>
                  <a:srgbClr val="7F7F7F"/>
                </a:solidFill>
                <a:effectLst/>
                <a:uLnTx/>
                <a:uFillTx/>
                <a:latin typeface="Trade Gothic LT Std" pitchFamily="-65" charset="0"/>
                <a:ea typeface="ＭＳ Ｐゴシック" panose="020B0600070205080204" pitchFamily="34" charset="-128"/>
                <a:cs typeface="+mn-cs"/>
              </a:rPr>
              <a:t>Value Builder</a:t>
            </a: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Score of 80+ out of a possible 100 receive offers to buy their business that are 71% higher than what the average company receives.</a:t>
            </a:r>
          </a:p>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a:t>
            </a:r>
          </a:p>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Your overall score reflects your performance on the </a:t>
            </a:r>
            <a:r>
              <a:rPr kumimoji="0" lang="en-US" altLang="en-US" sz="1412" b="0" i="0" u="none" strike="noStrike" kern="1200" cap="none" spc="0" normalizeH="0" baseline="0" noProof="0" dirty="0">
                <a:ln>
                  <a:noFill/>
                </a:ln>
                <a:solidFill>
                  <a:srgbClr val="3F80B9"/>
                </a:solidFill>
                <a:effectLst/>
                <a:uLnTx/>
                <a:uFillTx/>
                <a:latin typeface="Trade Gothic LT Std" pitchFamily="-65" charset="0"/>
                <a:ea typeface="ＭＳ Ｐゴシック" panose="020B0600070205080204" pitchFamily="34" charset="-128"/>
                <a:cs typeface="+mn-cs"/>
              </a:rPr>
              <a:t>eight key drivers</a:t>
            </a: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which are statistically proven to improve the value of your company.</a:t>
            </a:r>
            <a:r>
              <a:rPr kumimoji="0" lang="en-US" altLang="en-US" sz="1412"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endParaRPr>
          </a:p>
        </p:txBody>
      </p:sp>
      <p:sp>
        <p:nvSpPr>
          <p:cNvPr id="3" name="Прямоугольник 2"/>
          <p:cNvSpPr/>
          <p:nvPr/>
        </p:nvSpPr>
        <p:spPr>
          <a:xfrm>
            <a:off x="6633524" y="493853"/>
            <a:ext cx="2939459" cy="363946"/>
          </a:xfrm>
          <a:prstGeom prst="rect">
            <a:avLst/>
          </a:prstGeom>
        </p:spPr>
        <p:txBody>
          <a:bodyPr wrap="none">
            <a:spAutoFit/>
          </a:body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sz="1765"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ＭＳ Ｐゴシック" panose="020B0600070205080204" pitchFamily="34" charset="-128"/>
                <a:cs typeface="+mn-cs"/>
              </a:rPr>
              <a:t>The Value Builder Premium</a:t>
            </a:r>
            <a:endParaRPr kumimoji="0" lang="ru-RU" sz="1765"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ＭＳ Ｐゴシック" panose="020B0600070205080204" pitchFamily="34" charset="-128"/>
              <a:cs typeface="+mn-cs"/>
            </a:endParaRPr>
          </a:p>
        </p:txBody>
      </p:sp>
      <p:pic>
        <p:nvPicPr>
          <p:cNvPr id="1026" name="Picture 2" descr="C:\1111111111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841" y="1020577"/>
            <a:ext cx="5398436" cy="27413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gauge placehold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456" y="4490758"/>
            <a:ext cx="3202081"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A422C64A-F911-4360-B1DE-3189CE1611E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14671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913780" y="2529728"/>
            <a:ext cx="6559643" cy="946897"/>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706" b="1" i="0" u="none" strike="noStrike" kern="1200" cap="none" spc="0" normalizeH="0" baseline="0" noProof="0">
                <a:ln>
                  <a:noFill/>
                </a:ln>
                <a:solidFill>
                  <a:srgbClr val="E79541"/>
                </a:solidFill>
                <a:effectLst/>
                <a:uLnTx/>
                <a:uFillTx/>
                <a:latin typeface="Trade Gothic LT Std" pitchFamily="-65" charset="0"/>
                <a:ea typeface="ＭＳ Ｐゴシック" panose="020B0600070205080204" pitchFamily="34" charset="-128"/>
                <a:cs typeface="+mn-cs"/>
              </a:rPr>
              <a:t>The Customer Score</a:t>
            </a:r>
          </a:p>
        </p:txBody>
      </p:sp>
      <p:sp>
        <p:nvSpPr>
          <p:cNvPr id="40963" name="Text Placeholder 2"/>
          <p:cNvSpPr txBox="1">
            <a:spLocks/>
          </p:cNvSpPr>
          <p:nvPr/>
        </p:nvSpPr>
        <p:spPr bwMode="auto">
          <a:xfrm>
            <a:off x="6409766" y="4249831"/>
            <a:ext cx="3567672" cy="94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8" name="TextBox 7"/>
          <p:cNvSpPr txBox="1"/>
          <p:nvPr/>
        </p:nvSpPr>
        <p:spPr>
          <a:xfrm>
            <a:off x="1001834" y="4018193"/>
            <a:ext cx="2517121"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096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3949"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2" descr="Hub_Spok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1254" y="1445559"/>
            <a:ext cx="1704695" cy="49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Placeholder 2"/>
          <p:cNvSpPr txBox="1">
            <a:spLocks/>
          </p:cNvSpPr>
          <p:nvPr/>
        </p:nvSpPr>
        <p:spPr bwMode="auto">
          <a:xfrm>
            <a:off x="550985" y="1274669"/>
            <a:ext cx="3598985" cy="7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530" b="1"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Driver 7</a:t>
            </a:r>
          </a:p>
        </p:txBody>
      </p:sp>
      <p:sp>
        <p:nvSpPr>
          <p:cNvPr id="12" name="Footer Placeholder 4">
            <a:extLst>
              <a:ext uri="{FF2B5EF4-FFF2-40B4-BE49-F238E27FC236}">
                <a16:creationId xmlns:a16="http://schemas.microsoft.com/office/drawing/2014/main" id="{0E649F01-AB33-4DA3-9342-00EF8D1F03B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163327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Less than 25% of our customers are “very satisfied”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25%-50% of our customers are “very satisfied”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51-75% % of our customers are “very satisfied”</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More than 75% of our customers are "very satisfied"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I’m not sure - we don’t measure customer satisfaction</a:t>
            </a:r>
          </a:p>
        </p:txBody>
      </p:sp>
      <p:sp>
        <p:nvSpPr>
          <p:cNvPr id="43011" name="Text Placeholder 2"/>
          <p:cNvSpPr txBox="1">
            <a:spLocks/>
          </p:cNvSpPr>
          <p:nvPr/>
        </p:nvSpPr>
        <p:spPr bwMode="auto">
          <a:xfrm>
            <a:off x="556243" y="2137522"/>
            <a:ext cx="3567673"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7" name="TextBox 6"/>
          <p:cNvSpPr txBox="1"/>
          <p:nvPr/>
        </p:nvSpPr>
        <p:spPr>
          <a:xfrm>
            <a:off x="527539" y="589478"/>
            <a:ext cx="3561208"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“Please estimate the percentage of your customers who are VERY SATISFIED with the services/products which your company provides:”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117787" y="3999841"/>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3019"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0263"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3" descr="next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7A48CE60-C737-4E7C-81BD-93161E0DF3F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92148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533002" y="3001776"/>
            <a:ext cx="3083018" cy="1511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341" rIns="80682" bIns="40341" numCol="1" anchor="t" anchorCtr="0" compatLnSpc="1">
            <a:prstTxWarp prst="textNoShape">
              <a:avLst/>
            </a:prstTxWarp>
          </a:bodyPr>
          <a:lstStyle/>
          <a:p>
            <a:pPr algn="l">
              <a:lnSpc>
                <a:spcPts val="2824"/>
              </a:lnSpc>
              <a:spcAft>
                <a:spcPts val="3177"/>
              </a:spcAft>
            </a:pPr>
            <a:r>
              <a:rPr lang="en-US" altLang="en-US" b="1" dirty="0">
                <a:solidFill>
                  <a:schemeClr val="bg1"/>
                </a:solidFill>
                <a:latin typeface="Trade Gothic LT Std" pitchFamily="-65" charset="0"/>
              </a:rPr>
              <a:t>Prepared for: Gerry Graham</a:t>
            </a:r>
            <a:br>
              <a:rPr lang="en-US" altLang="en-US" b="1" dirty="0">
                <a:solidFill>
                  <a:schemeClr val="bg1"/>
                </a:solidFill>
                <a:latin typeface="Trade Gothic LT Std" pitchFamily="-65" charset="0"/>
              </a:rPr>
            </a:br>
            <a:r>
              <a:rPr lang="en-US" altLang="en-US" b="1" dirty="0">
                <a:solidFill>
                  <a:schemeClr val="bg1"/>
                </a:solidFill>
                <a:latin typeface="Trade Gothic LT Std" pitchFamily="-65" charset="0"/>
              </a:rPr>
              <a:t>Prepared by: Elana Butot</a:t>
            </a:r>
            <a:br>
              <a:rPr lang="en-US" altLang="en-US" b="1" dirty="0">
                <a:solidFill>
                  <a:schemeClr val="bg1"/>
                </a:solidFill>
                <a:latin typeface="Trade Gothic LT Std" pitchFamily="-65" charset="0"/>
              </a:rPr>
            </a:br>
            <a:r>
              <a:rPr lang="en-US" altLang="en-US" b="1" dirty="0">
                <a:solidFill>
                  <a:schemeClr val="bg1"/>
                </a:solidFill>
                <a:latin typeface="Trade Gothic LT Std" pitchFamily="-65" charset="0"/>
              </a:rPr>
              <a:t>Date: 02/22/2020</a:t>
            </a:r>
          </a:p>
        </p:txBody>
      </p:sp>
      <p:pic>
        <p:nvPicPr>
          <p:cNvPr id="14339" name="Picture 4" descr="Sell_Assess_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1298" y="2084295"/>
            <a:ext cx="4706471" cy="18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gauge placehold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064" y="460842"/>
            <a:ext cx="2582956" cy="151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ss_ppts\logo\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946" y="3919258"/>
            <a:ext cx="2241176" cy="2241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Always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Sometimes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Rarely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Never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43011" name="Text Placeholder 2"/>
          <p:cNvSpPr txBox="1">
            <a:spLocks/>
          </p:cNvSpPr>
          <p:nvPr/>
        </p:nvSpPr>
        <p:spPr bwMode="auto">
          <a:xfrm>
            <a:off x="539263" y="2137522"/>
            <a:ext cx="3549485"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7" name="TextBox 6"/>
          <p:cNvSpPr txBox="1"/>
          <p:nvPr/>
        </p:nvSpPr>
        <p:spPr>
          <a:xfrm>
            <a:off x="539263" y="420030"/>
            <a:ext cx="3567673"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“How often, if at all, do your existing customers refer your company to their friends and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094073" y="4020995"/>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3019"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4956"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3" descr="next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023BCA6B-EC43-479B-930B-155C7074DFC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249494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None + &lt;1 point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Less than 1%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1-5%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5-10%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More than 10%</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“In the last 12 months, what proportion of your customers complained in writing (e.g. email, letter, submission to your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3020"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C117C4BE-050C-40F0-AFA8-D1334BFECC90}"/>
              </a:ext>
            </a:extLst>
          </p:cNvPr>
          <p:cNvSpPr txBox="1">
            <a:spLocks/>
          </p:cNvSpPr>
          <p:nvPr/>
        </p:nvSpPr>
        <p:spPr bwMode="auto">
          <a:xfrm>
            <a:off x="539263" y="2137522"/>
            <a:ext cx="3549485"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3" name="TextBox 2">
            <a:extLst>
              <a:ext uri="{FF2B5EF4-FFF2-40B4-BE49-F238E27FC236}">
                <a16:creationId xmlns:a16="http://schemas.microsoft.com/office/drawing/2014/main" id="{396481B4-3406-4523-A476-C6680B818649}"/>
              </a:ext>
            </a:extLst>
          </p:cNvPr>
          <p:cNvSpPr txBox="1"/>
          <p:nvPr/>
        </p:nvSpPr>
        <p:spPr>
          <a:xfrm>
            <a:off x="539263" y="420030"/>
            <a:ext cx="3567673"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5" name="TextBox 4">
            <a:extLst>
              <a:ext uri="{FF2B5EF4-FFF2-40B4-BE49-F238E27FC236}">
                <a16:creationId xmlns:a16="http://schemas.microsoft.com/office/drawing/2014/main" id="{418E63C7-5DE9-4A0B-BE97-434A472B8684}"/>
              </a:ext>
            </a:extLst>
          </p:cNvPr>
          <p:cNvSpPr txBox="1"/>
          <p:nvPr/>
        </p:nvSpPr>
        <p:spPr>
          <a:xfrm>
            <a:off x="1094073" y="4020995"/>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6" name="Picture 22">
            <a:extLst>
              <a:ext uri="{FF2B5EF4-FFF2-40B4-BE49-F238E27FC236}">
                <a16:creationId xmlns:a16="http://schemas.microsoft.com/office/drawing/2014/main" id="{B69C2B40-15C2-454E-B577-2E04D1D3A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84956"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ooter Placeholder 4">
            <a:extLst>
              <a:ext uri="{FF2B5EF4-FFF2-40B4-BE49-F238E27FC236}">
                <a16:creationId xmlns:a16="http://schemas.microsoft.com/office/drawing/2014/main" id="{1386F41B-8D7A-4046-A435-E49D817F0876}"/>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213619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913780" y="2529728"/>
            <a:ext cx="6559643" cy="946897"/>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706" b="1" i="0" u="none" strike="noStrike" kern="1200" cap="none" spc="0" normalizeH="0" baseline="0" noProof="0">
                <a:ln>
                  <a:noFill/>
                </a:ln>
                <a:solidFill>
                  <a:srgbClr val="E79541"/>
                </a:solidFill>
                <a:effectLst/>
                <a:uLnTx/>
                <a:uFillTx/>
                <a:latin typeface="Trade Gothic LT Std" pitchFamily="-65" charset="0"/>
                <a:ea typeface="ＭＳ Ｐゴシック" panose="020B0600070205080204" pitchFamily="34" charset="-128"/>
                <a:cs typeface="+mn-cs"/>
              </a:rPr>
              <a:t>Hub &amp; Spoke</a:t>
            </a:r>
          </a:p>
        </p:txBody>
      </p:sp>
      <p:sp>
        <p:nvSpPr>
          <p:cNvPr id="45059" name="Text Placeholder 2"/>
          <p:cNvSpPr txBox="1">
            <a:spLocks/>
          </p:cNvSpPr>
          <p:nvPr/>
        </p:nvSpPr>
        <p:spPr bwMode="auto">
          <a:xfrm>
            <a:off x="6409766" y="3427600"/>
            <a:ext cx="3567672" cy="172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srgbClr val="E79541"/>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8" name="TextBox 7"/>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45062"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2" descr="Hub_Spok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9185" y="1085570"/>
            <a:ext cx="1208834" cy="121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Placeholder 2"/>
          <p:cNvSpPr txBox="1">
            <a:spLocks/>
          </p:cNvSpPr>
          <p:nvPr/>
        </p:nvSpPr>
        <p:spPr bwMode="auto">
          <a:xfrm>
            <a:off x="597878" y="1274669"/>
            <a:ext cx="3470030" cy="7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530" b="1"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Driver 8</a:t>
            </a:r>
          </a:p>
        </p:txBody>
      </p:sp>
      <p:sp>
        <p:nvSpPr>
          <p:cNvPr id="11" name="Footer Placeholder 4">
            <a:extLst>
              <a:ext uri="{FF2B5EF4-FFF2-40B4-BE49-F238E27FC236}">
                <a16:creationId xmlns:a16="http://schemas.microsoft.com/office/drawing/2014/main" id="{8D0B7D4A-1FDB-447F-8012-ED2B852974F0}"/>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40365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None + 1 point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1-25%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26-50%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51-75%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76-100%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47107" name="Text Placeholder 2"/>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7" name="TextBox 6"/>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“What percentage of your company's revenue (i.e. sales / turnover) is undertaken personally by you or your fellow equity 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a:extLst>
              <a:ext uri="{FF2B5EF4-FFF2-40B4-BE49-F238E27FC236}">
                <a16:creationId xmlns:a16="http://schemas.microsoft.com/office/drawing/2014/main" id="{BEEFC3F4-BC75-4EFB-9F48-EAB5D7C08AD8}"/>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
        <p:nvSpPr>
          <p:cNvPr id="2" name="TextBox 1">
            <a:extLst>
              <a:ext uri="{FF2B5EF4-FFF2-40B4-BE49-F238E27FC236}">
                <a16:creationId xmlns:a16="http://schemas.microsoft.com/office/drawing/2014/main" id="{FC20FDAB-98BF-4D1A-B06A-5127D85AFAA4}"/>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3" name="Picture 8">
            <a:extLst>
              <a:ext uri="{FF2B5EF4-FFF2-40B4-BE49-F238E27FC236}">
                <a16:creationId xmlns:a16="http://schemas.microsoft.com/office/drawing/2014/main" id="{5CDC1F8D-5692-4607-A52B-63C22446F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36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We don't have one.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We have a couple of senior people who act as informal leaders, but their leadership roles are not clearly defined.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We have managers in charge of sales/marketing and producing our services/products.</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We have a management team in place, and they have a compensation package that provides a long-term financial incentive to stay with our company (i.e., more than an annual bonus). + 6 points</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“Which of the following best describes your management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587F802A-903C-4457-A20E-B555151F022E}"/>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D7CFB388-0CE8-4E9D-B58C-2D4577761648}"/>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53FB9D3B-E42F-412A-A2CA-5846E556FE29}"/>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8DFC3BD3-5C29-4618-A525-E823D9D01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7A042CD8-1715-4457-A6B6-1EEBF346154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143085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I know each of my customers by first name and they expect that I personally get involved when they buy from my company.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 know most of my customers by first name and they usually want to deal with me rather than one of my employees.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 know some of my customers by first name and a few of them prefer to deal with me rather than one of my employees.</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I don’t know my customers personally and rarely get involved in serving an individual customer. + 2 points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“Which of the following best describes your personal relationship with your company's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A81924C9-FC34-4338-A061-68B71A7DC573}"/>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5E2BABF6-CCD3-414B-8AD4-E3620EBF972B}"/>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6E951C4B-5FC5-4539-BC3D-F2710B30E885}"/>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A0AA3D75-D1BD-407C-9E8F-575405AFD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62893E28-A318-423A-976B-D7EEA3E617C0}"/>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679277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Hardly suffer at all, and survive + 6 points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Suffer a little, but survive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Suffer a lot, but survive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Suffer a lot, and not survive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“How would your business perform if you were out of action for 3 months and unable to work?  Would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B73B9BE0-17F9-4252-9955-DD968B0C5F2D}"/>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C642461A-8EE1-4FAF-BB4E-B73BF12ECCEF}"/>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69D488DE-4A7E-41B1-B8B5-CD7FACEDE701}"/>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6E0E080A-999D-4F06-B783-2F554C467A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0200B213-FDBC-4FCC-A4FD-8951564E8E0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40736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ABEBEA-857F-4156-95A7-3CE3E78DCF45}"/>
              </a:ext>
            </a:extLst>
          </p:cNvPr>
          <p:cNvSpPr txBox="1"/>
          <p:nvPr/>
        </p:nvSpPr>
        <p:spPr>
          <a:xfrm>
            <a:off x="537173" y="232522"/>
            <a:ext cx="3567672"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ts val="6067"/>
              </a:lnSpc>
              <a:spcBef>
                <a:spcPct val="0"/>
              </a:spcBef>
              <a:spcAft>
                <a:spcPct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8 Key Drivers</a:t>
            </a:r>
          </a:p>
        </p:txBody>
      </p:sp>
      <p:pic>
        <p:nvPicPr>
          <p:cNvPr id="10" name="Picture 9" descr="A picture containing umbrella&#10;&#10;Description automatically generated">
            <a:extLst>
              <a:ext uri="{FF2B5EF4-FFF2-40B4-BE49-F238E27FC236}">
                <a16:creationId xmlns:a16="http://schemas.microsoft.com/office/drawing/2014/main" id="{48A2979C-E45D-4EC0-9415-9A3C367D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969" y="3434147"/>
            <a:ext cx="1620000" cy="1620000"/>
          </a:xfrm>
          <a:prstGeom prst="rect">
            <a:avLst/>
          </a:prstGeom>
          <a:effectLst>
            <a:outerShdw blurRad="50800" dist="38100" dir="2700000" algn="tl" rotWithShape="0">
              <a:prstClr val="black">
                <a:alpha val="40000"/>
              </a:prstClr>
            </a:outerShdw>
          </a:effectLst>
        </p:spPr>
      </p:pic>
      <p:pic>
        <p:nvPicPr>
          <p:cNvPr id="12" name="Picture 11" descr="A picture containing bird&#10;&#10;Description automatically generated">
            <a:extLst>
              <a:ext uri="{FF2B5EF4-FFF2-40B4-BE49-F238E27FC236}">
                <a16:creationId xmlns:a16="http://schemas.microsoft.com/office/drawing/2014/main" id="{2CB9D1D2-9861-4242-BE63-292B47789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990" y="3434147"/>
            <a:ext cx="1620000" cy="1620000"/>
          </a:xfrm>
          <a:prstGeom prst="rect">
            <a:avLst/>
          </a:prstGeom>
          <a:effectLst>
            <a:outerShdw blurRad="50800" dist="38100" dir="2700000" algn="tl" rotWithShape="0">
              <a:prstClr val="black">
                <a:alpha val="40000"/>
              </a:prstClr>
            </a:outerShdw>
          </a:effectLst>
        </p:spPr>
      </p:pic>
      <p:pic>
        <p:nvPicPr>
          <p:cNvPr id="14" name="Picture 13" descr="A close up of a logo&#10;&#10;Description automatically generated">
            <a:extLst>
              <a:ext uri="{FF2B5EF4-FFF2-40B4-BE49-F238E27FC236}">
                <a16:creationId xmlns:a16="http://schemas.microsoft.com/office/drawing/2014/main" id="{8A570FFA-0E0E-437A-A192-FE840BBC2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011" y="3434147"/>
            <a:ext cx="1620000" cy="1620000"/>
          </a:xfrm>
          <a:prstGeom prst="rect">
            <a:avLst/>
          </a:prstGeom>
          <a:effectLst>
            <a:outerShdw blurRad="50800" dist="38100" dir="2700000" algn="tl" rotWithShape="0">
              <a:prstClr val="black">
                <a:alpha val="40000"/>
              </a:prstClr>
            </a:outerShdw>
          </a:effectLst>
        </p:spPr>
      </p:pic>
      <p:pic>
        <p:nvPicPr>
          <p:cNvPr id="16" name="Picture 15" descr="A picture containing flower&#10;&#10;Description automatically generated">
            <a:extLst>
              <a:ext uri="{FF2B5EF4-FFF2-40B4-BE49-F238E27FC236}">
                <a16:creationId xmlns:a16="http://schemas.microsoft.com/office/drawing/2014/main" id="{3639CFD3-E3B6-462A-9658-A068D594FD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032" y="3434147"/>
            <a:ext cx="1620000" cy="1620000"/>
          </a:xfrm>
          <a:prstGeom prst="rect">
            <a:avLst/>
          </a:prstGeom>
          <a:effectLst>
            <a:outerShdw blurRad="50800" dist="38100" dir="2700000" algn="tl" rotWithShape="0">
              <a:prstClr val="black">
                <a:alpha val="40000"/>
              </a:prstClr>
            </a:outerShdw>
          </a:effectLst>
        </p:spPr>
      </p:pic>
      <p:pic>
        <p:nvPicPr>
          <p:cNvPr id="18" name="Picture 17" descr="A close up of a logo&#10;&#10;Description automatically generated">
            <a:extLst>
              <a:ext uri="{FF2B5EF4-FFF2-40B4-BE49-F238E27FC236}">
                <a16:creationId xmlns:a16="http://schemas.microsoft.com/office/drawing/2014/main" id="{23EF4880-3A34-429E-8F14-B10A9A801C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9969" y="379910"/>
            <a:ext cx="1620000" cy="1620000"/>
          </a:xfrm>
          <a:prstGeom prst="rect">
            <a:avLst/>
          </a:prstGeom>
          <a:effectLst>
            <a:outerShdw blurRad="50800" dist="38100" dir="2700000" algn="tl" rotWithShape="0">
              <a:prstClr val="black">
                <a:alpha val="40000"/>
              </a:prstClr>
            </a:outerShdw>
          </a:effectLst>
        </p:spPr>
      </p:pic>
      <p:pic>
        <p:nvPicPr>
          <p:cNvPr id="20" name="Picture 19" descr="A picture containing room, game, table&#10;&#10;Description automatically generated">
            <a:extLst>
              <a:ext uri="{FF2B5EF4-FFF2-40B4-BE49-F238E27FC236}">
                <a16:creationId xmlns:a16="http://schemas.microsoft.com/office/drawing/2014/main" id="{F674CD48-4F0D-4AC1-8A9C-53831214EF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8990" y="379910"/>
            <a:ext cx="1620000" cy="1620000"/>
          </a:xfrm>
          <a:prstGeom prst="rect">
            <a:avLst/>
          </a:prstGeom>
          <a:effectLst>
            <a:outerShdw blurRad="50800" dist="38100" dir="2700000" algn="tl" rotWithShape="0">
              <a:prstClr val="black">
                <a:alpha val="40000"/>
              </a:prstClr>
            </a:outerShdw>
          </a:effectLst>
        </p:spPr>
      </p:pic>
      <p:pic>
        <p:nvPicPr>
          <p:cNvPr id="22" name="Picture 21" descr="A picture containing food, flower&#10;&#10;Description automatically generated">
            <a:extLst>
              <a:ext uri="{FF2B5EF4-FFF2-40B4-BE49-F238E27FC236}">
                <a16:creationId xmlns:a16="http://schemas.microsoft.com/office/drawing/2014/main" id="{30330F44-9880-4A39-9F74-9F59C42578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8011" y="379910"/>
            <a:ext cx="1620000" cy="1620000"/>
          </a:xfrm>
          <a:prstGeom prst="rect">
            <a:avLst/>
          </a:prstGeom>
          <a:effectLst>
            <a:outerShdw blurRad="50800" dist="38100" dir="2700000" algn="tl" rotWithShape="0">
              <a:prstClr val="black">
                <a:alpha val="40000"/>
              </a:prstClr>
            </a:outerShdw>
          </a:effectLst>
        </p:spPr>
      </p:pic>
      <p:pic>
        <p:nvPicPr>
          <p:cNvPr id="24" name="Picture 23" descr="A picture containing toy&#10;&#10;Description automatically generated">
            <a:extLst>
              <a:ext uri="{FF2B5EF4-FFF2-40B4-BE49-F238E27FC236}">
                <a16:creationId xmlns:a16="http://schemas.microsoft.com/office/drawing/2014/main" id="{E12189E5-F23F-4282-8D6C-54B30E48A5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7032" y="379910"/>
            <a:ext cx="1620000" cy="162000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8316DF67-4C17-404B-90B6-0432F3EEEBB7}"/>
              </a:ext>
            </a:extLst>
          </p:cNvPr>
          <p:cNvSpPr txBox="1"/>
          <p:nvPr/>
        </p:nvSpPr>
        <p:spPr>
          <a:xfrm>
            <a:off x="4927032" y="2129731"/>
            <a:ext cx="1620000" cy="92948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Your history of producing revenue and profit combined with the professionalism of your record keeping.</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7153A499-361B-4BF5-87B6-3DBE3A20B5C0}"/>
              </a:ext>
            </a:extLst>
          </p:cNvPr>
          <p:cNvSpPr txBox="1"/>
          <p:nvPr/>
        </p:nvSpPr>
        <p:spPr>
          <a:xfrm>
            <a:off x="6698011" y="2129731"/>
            <a:ext cx="1620000" cy="59093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Your likelihood to grow your business in the future and at what rate.</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BD6F0EAB-8482-4676-ADE2-4A0717513CCC}"/>
              </a:ext>
            </a:extLst>
          </p:cNvPr>
          <p:cNvSpPr txBox="1"/>
          <p:nvPr/>
        </p:nvSpPr>
        <p:spPr>
          <a:xfrm>
            <a:off x="8468990" y="2129731"/>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dependent your business is on any one employee, customer or supplier.</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E1DD7C6C-B022-418E-BA0B-22BD177D4494}"/>
              </a:ext>
            </a:extLst>
          </p:cNvPr>
          <p:cNvSpPr txBox="1"/>
          <p:nvPr/>
        </p:nvSpPr>
        <p:spPr>
          <a:xfrm>
            <a:off x="10239969" y="2129731"/>
            <a:ext cx="1620000" cy="59093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Whether your business is a cash suck or a cash spigot.</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0C303811-EA8B-40F7-846B-D128C234D7AA}"/>
              </a:ext>
            </a:extLst>
          </p:cNvPr>
          <p:cNvSpPr txBox="1"/>
          <p:nvPr/>
        </p:nvSpPr>
        <p:spPr>
          <a:xfrm>
            <a:off x="4957898"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proportion and quality of automatic, annuity-based revenue you collect each month.</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D34B422A-A31E-4D4E-A1E5-F1EBCDAD59CE}"/>
              </a:ext>
            </a:extLst>
          </p:cNvPr>
          <p:cNvSpPr txBox="1"/>
          <p:nvPr/>
        </p:nvSpPr>
        <p:spPr>
          <a:xfrm>
            <a:off x="6728877"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well differentiated your business is from competitors in your industry.</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EEC37A1C-E4F4-4013-98F1-17BBF8102DD5}"/>
              </a:ext>
            </a:extLst>
          </p:cNvPr>
          <p:cNvSpPr txBox="1"/>
          <p:nvPr/>
        </p:nvSpPr>
        <p:spPr>
          <a:xfrm>
            <a:off x="8499856"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likelihood that your customers will re-purchase and also refer you.</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3A23F128-CB05-4904-8C8F-C0D20143FA07}"/>
              </a:ext>
            </a:extLst>
          </p:cNvPr>
          <p:cNvSpPr txBox="1"/>
          <p:nvPr/>
        </p:nvSpPr>
        <p:spPr>
          <a:xfrm>
            <a:off x="10270835" y="5268164"/>
            <a:ext cx="1620000" cy="92948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your business would perform if you were unexpectedly unable to work for a period of three months.</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Footer Placeholder 4">
            <a:extLst>
              <a:ext uri="{FF2B5EF4-FFF2-40B4-BE49-F238E27FC236}">
                <a16:creationId xmlns:a16="http://schemas.microsoft.com/office/drawing/2014/main" id="{FC0F8775-A0D5-4173-8B72-115AF5C9329C}"/>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
        <p:nvSpPr>
          <p:cNvPr id="2" name="Text Placeholder 2">
            <a:extLst>
              <a:ext uri="{FF2B5EF4-FFF2-40B4-BE49-F238E27FC236}">
                <a16:creationId xmlns:a16="http://schemas.microsoft.com/office/drawing/2014/main" id="{7044480C-65F3-45B4-AC3D-42FDE66C946A}"/>
              </a:ext>
            </a:extLst>
          </p:cNvPr>
          <p:cNvSpPr txBox="1">
            <a:spLocks/>
          </p:cNvSpPr>
          <p:nvPr/>
        </p:nvSpPr>
        <p:spPr bwMode="auto">
          <a:xfrm>
            <a:off x="548747" y="2137523"/>
            <a:ext cx="3567673" cy="1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20000"/>
              </a:spcBef>
              <a:spcAft>
                <a:spcPct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Your Value Builder Score is calculated through an analysis of your business’s performance on eight factors that drive the value of your business. Along with your score, you will see a result on all eight of the value drivers and the average score for each among companies in your industry.</a:t>
            </a:r>
          </a:p>
        </p:txBody>
      </p:sp>
    </p:spTree>
    <p:extLst>
      <p:ext uri="{BB962C8B-B14F-4D97-AF65-F5344CB8AC3E}">
        <p14:creationId xmlns:p14="http://schemas.microsoft.com/office/powerpoint/2010/main" val="201127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3" name="Text Placeholder 2"/>
          <p:cNvSpPr txBox="1">
            <a:spLocks/>
          </p:cNvSpPr>
          <p:nvPr/>
        </p:nvSpPr>
        <p:spPr bwMode="auto">
          <a:xfrm>
            <a:off x="537172" y="2137523"/>
            <a:ext cx="3567673" cy="1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20000"/>
              </a:spcBef>
              <a:spcAft>
                <a:spcPct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The Value Builder Score gives you a comprehensive assessment of the "</a:t>
            </a:r>
            <a:r>
              <a:rPr kumimoji="0" lang="en-US" altLang="en-US" sz="1412" b="0" i="0" u="none" strike="noStrike" kern="1200" cap="none" spc="0" normalizeH="0" baseline="0" noProof="0" dirty="0" err="1">
                <a:ln>
                  <a:noFill/>
                </a:ln>
                <a:solidFill>
                  <a:srgbClr val="FFFFFF"/>
                </a:solidFill>
                <a:effectLst/>
                <a:uLnTx/>
                <a:uFillTx/>
                <a:latin typeface="Source Sans Pro Light" pitchFamily="-65" charset="0"/>
                <a:ea typeface="ＭＳ Ｐゴシック" panose="020B0600070205080204" pitchFamily="34" charset="-128"/>
                <a:cs typeface="+mn-cs"/>
              </a:rPr>
              <a:t>sellability</a:t>
            </a: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 of your business, whether you want to sell next year or just know you're building a valuable asset for the future.  </a:t>
            </a:r>
          </a:p>
        </p:txBody>
      </p:sp>
      <p:sp>
        <p:nvSpPr>
          <p:cNvPr id="15" name="TextBox 14"/>
          <p:cNvSpPr txBox="1"/>
          <p:nvPr/>
        </p:nvSpPr>
        <p:spPr>
          <a:xfrm>
            <a:off x="537173" y="232522"/>
            <a:ext cx="3567672"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ts val="6067"/>
              </a:lnSpc>
              <a:spcBef>
                <a:spcPct val="0"/>
              </a:spcBef>
              <a:spcAft>
                <a:spcPct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Overall Score</a:t>
            </a:r>
          </a:p>
        </p:txBody>
      </p:sp>
      <p:sp>
        <p:nvSpPr>
          <p:cNvPr id="8" name="TextBox 7"/>
          <p:cNvSpPr txBox="1"/>
          <p:nvPr/>
        </p:nvSpPr>
        <p:spPr>
          <a:xfrm>
            <a:off x="1081456" y="3965850"/>
            <a:ext cx="2391055"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52</a:t>
            </a:r>
          </a:p>
        </p:txBody>
      </p:sp>
      <p:sp>
        <p:nvSpPr>
          <p:cNvPr id="10" name="Title Placeholder 1"/>
          <p:cNvSpPr txBox="1">
            <a:spLocks/>
          </p:cNvSpPr>
          <p:nvPr/>
        </p:nvSpPr>
        <p:spPr>
          <a:xfrm>
            <a:off x="5287776" y="3808600"/>
            <a:ext cx="5630956" cy="2412066"/>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Through an analysis of tens of thousands of businesses, we’ve discovered that companies that achieve a </a:t>
            </a:r>
            <a:r>
              <a:rPr kumimoji="0" lang="en-US" altLang="en-US" sz="1412" b="0" i="0" u="none" strike="noStrike" kern="1200" cap="none" spc="0" normalizeH="0" baseline="0" noProof="0" dirty="0" err="1">
                <a:ln>
                  <a:noFill/>
                </a:ln>
                <a:solidFill>
                  <a:srgbClr val="7F7F7F"/>
                </a:solidFill>
                <a:effectLst/>
                <a:uLnTx/>
                <a:uFillTx/>
                <a:latin typeface="Trade Gothic LT Std" pitchFamily="-65" charset="0"/>
                <a:ea typeface="ＭＳ Ｐゴシック" panose="020B0600070205080204" pitchFamily="34" charset="-128"/>
                <a:cs typeface="+mn-cs"/>
              </a:rPr>
              <a:t>Value Builder</a:t>
            </a: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Score of 80+ out of a possible 100 receive offers to buy their business that are 71% higher than what the average company receives.</a:t>
            </a:r>
          </a:p>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a:t>
            </a:r>
          </a:p>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Your overall score reflects your performance on the </a:t>
            </a:r>
            <a:r>
              <a:rPr kumimoji="0" lang="en-US" altLang="en-US" sz="1412" b="0" i="0" u="none" strike="noStrike" kern="1200" cap="none" spc="0" normalizeH="0" baseline="0" noProof="0" dirty="0">
                <a:ln>
                  <a:noFill/>
                </a:ln>
                <a:solidFill>
                  <a:srgbClr val="3F80B9"/>
                </a:solidFill>
                <a:effectLst/>
                <a:uLnTx/>
                <a:uFillTx/>
                <a:latin typeface="Trade Gothic LT Std" pitchFamily="-65" charset="0"/>
                <a:ea typeface="ＭＳ Ｐゴシック" panose="020B0600070205080204" pitchFamily="34" charset="-128"/>
                <a:cs typeface="+mn-cs"/>
              </a:rPr>
              <a:t>eight key drivers</a:t>
            </a: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which are statistically proven to improve the value of your company.</a:t>
            </a:r>
            <a:r>
              <a:rPr kumimoji="0" lang="en-US" altLang="en-US" sz="1412"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endParaRPr>
          </a:p>
        </p:txBody>
      </p:sp>
      <p:sp>
        <p:nvSpPr>
          <p:cNvPr id="3" name="Прямоугольник 2"/>
          <p:cNvSpPr/>
          <p:nvPr/>
        </p:nvSpPr>
        <p:spPr>
          <a:xfrm>
            <a:off x="6633524" y="493853"/>
            <a:ext cx="2939459" cy="363946"/>
          </a:xfrm>
          <a:prstGeom prst="rect">
            <a:avLst/>
          </a:prstGeom>
        </p:spPr>
        <p:txBody>
          <a:bodyPr wrap="none">
            <a:spAutoFit/>
          </a:body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sz="1765"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ＭＳ Ｐゴシック" panose="020B0600070205080204" pitchFamily="34" charset="-128"/>
                <a:cs typeface="+mn-cs"/>
              </a:rPr>
              <a:t>The Value Builder Premium</a:t>
            </a:r>
            <a:endParaRPr kumimoji="0" lang="ru-RU" sz="1765"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ＭＳ Ｐゴシック" panose="020B0600070205080204" pitchFamily="34" charset="-128"/>
              <a:cs typeface="+mn-cs"/>
            </a:endParaRPr>
          </a:p>
        </p:txBody>
      </p:sp>
      <p:pic>
        <p:nvPicPr>
          <p:cNvPr id="1026" name="Picture 2" descr="C:\1111111111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841" y="1020577"/>
            <a:ext cx="5398436" cy="27413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gauge placehold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456" y="4490758"/>
            <a:ext cx="3202081"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A422C64A-F911-4360-B1DE-3189CE1611E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913780" y="2529728"/>
            <a:ext cx="6559643" cy="946897"/>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706" b="1" i="0" u="none" strike="noStrike" kern="1200" cap="none" spc="0" normalizeH="0" baseline="0" noProof="0">
                <a:ln>
                  <a:noFill/>
                </a:ln>
                <a:solidFill>
                  <a:srgbClr val="E79541"/>
                </a:solidFill>
                <a:effectLst/>
                <a:uLnTx/>
                <a:uFillTx/>
                <a:latin typeface="Trade Gothic LT Std" pitchFamily="-65" charset="0"/>
                <a:ea typeface="ＭＳ Ｐゴシック" panose="020B0600070205080204" pitchFamily="34" charset="-128"/>
                <a:cs typeface="+mn-cs"/>
              </a:rPr>
              <a:t>The Customer Score</a:t>
            </a:r>
          </a:p>
        </p:txBody>
      </p:sp>
      <p:sp>
        <p:nvSpPr>
          <p:cNvPr id="40963" name="Text Placeholder 2"/>
          <p:cNvSpPr txBox="1">
            <a:spLocks/>
          </p:cNvSpPr>
          <p:nvPr/>
        </p:nvSpPr>
        <p:spPr bwMode="auto">
          <a:xfrm>
            <a:off x="6409766" y="4249831"/>
            <a:ext cx="3567672" cy="94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8" name="TextBox 7"/>
          <p:cNvSpPr txBox="1"/>
          <p:nvPr/>
        </p:nvSpPr>
        <p:spPr>
          <a:xfrm>
            <a:off x="1001834" y="4018193"/>
            <a:ext cx="2517121"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096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3949"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2" descr="Hub_Spok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1254" y="1445559"/>
            <a:ext cx="1704695" cy="49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Placeholder 2"/>
          <p:cNvSpPr txBox="1">
            <a:spLocks/>
          </p:cNvSpPr>
          <p:nvPr/>
        </p:nvSpPr>
        <p:spPr bwMode="auto">
          <a:xfrm>
            <a:off x="550985" y="1274669"/>
            <a:ext cx="3598985" cy="7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530" b="1"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Driver 7</a:t>
            </a:r>
          </a:p>
        </p:txBody>
      </p:sp>
      <p:sp>
        <p:nvSpPr>
          <p:cNvPr id="12" name="Footer Placeholder 4">
            <a:extLst>
              <a:ext uri="{FF2B5EF4-FFF2-40B4-BE49-F238E27FC236}">
                <a16:creationId xmlns:a16="http://schemas.microsoft.com/office/drawing/2014/main" id="{0E649F01-AB33-4DA3-9342-00EF8D1F03B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Less than 25% of our customers are “very satisfied”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25%-50% of our customers are “very satisfied”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51-75% % of our customers are “very satisfied”</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More than 75% of our customers are "very satisfied"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I’m not sure - we don’t measure customer satisfaction</a:t>
            </a:r>
          </a:p>
        </p:txBody>
      </p:sp>
      <p:sp>
        <p:nvSpPr>
          <p:cNvPr id="43011" name="Text Placeholder 2"/>
          <p:cNvSpPr txBox="1">
            <a:spLocks/>
          </p:cNvSpPr>
          <p:nvPr/>
        </p:nvSpPr>
        <p:spPr bwMode="auto">
          <a:xfrm>
            <a:off x="556243" y="2137522"/>
            <a:ext cx="3567673"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7" name="TextBox 6"/>
          <p:cNvSpPr txBox="1"/>
          <p:nvPr/>
        </p:nvSpPr>
        <p:spPr>
          <a:xfrm>
            <a:off x="527539" y="589478"/>
            <a:ext cx="3561208"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“Please estimate the percentage of your customers who are VERY SATISFIED with the services/products which your company provides:”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117787" y="3999841"/>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3019"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0263"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3" descr="next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7A48CE60-C737-4E7C-81BD-93161E0DF3F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Always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Sometimes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Rarely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Never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43011" name="Text Placeholder 2"/>
          <p:cNvSpPr txBox="1">
            <a:spLocks/>
          </p:cNvSpPr>
          <p:nvPr/>
        </p:nvSpPr>
        <p:spPr bwMode="auto">
          <a:xfrm>
            <a:off x="539263" y="2137522"/>
            <a:ext cx="3549485"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7" name="TextBox 6"/>
          <p:cNvSpPr txBox="1"/>
          <p:nvPr/>
        </p:nvSpPr>
        <p:spPr>
          <a:xfrm>
            <a:off x="539263" y="420030"/>
            <a:ext cx="3567673"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“How often, if at all, do your existing customers refer your company to their friends and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094073" y="4020995"/>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3019"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4956"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3" descr="next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023BCA6B-EC43-479B-930B-155C7074DFC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None + &lt;1 point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Less than 1%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1-5%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5-10%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More than 10%</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“In the last 12 months, what proportion of your customers complained in writing (e.g. email, letter, submission to your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3020"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C117C4BE-050C-40F0-AFA8-D1334BFECC90}"/>
              </a:ext>
            </a:extLst>
          </p:cNvPr>
          <p:cNvSpPr txBox="1">
            <a:spLocks/>
          </p:cNvSpPr>
          <p:nvPr/>
        </p:nvSpPr>
        <p:spPr bwMode="auto">
          <a:xfrm>
            <a:off x="539263" y="2137522"/>
            <a:ext cx="3549485"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3" name="TextBox 2">
            <a:extLst>
              <a:ext uri="{FF2B5EF4-FFF2-40B4-BE49-F238E27FC236}">
                <a16:creationId xmlns:a16="http://schemas.microsoft.com/office/drawing/2014/main" id="{396481B4-3406-4523-A476-C6680B818649}"/>
              </a:ext>
            </a:extLst>
          </p:cNvPr>
          <p:cNvSpPr txBox="1"/>
          <p:nvPr/>
        </p:nvSpPr>
        <p:spPr>
          <a:xfrm>
            <a:off x="539263" y="420030"/>
            <a:ext cx="3567673"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5" name="TextBox 4">
            <a:extLst>
              <a:ext uri="{FF2B5EF4-FFF2-40B4-BE49-F238E27FC236}">
                <a16:creationId xmlns:a16="http://schemas.microsoft.com/office/drawing/2014/main" id="{418E63C7-5DE9-4A0B-BE97-434A472B8684}"/>
              </a:ext>
            </a:extLst>
          </p:cNvPr>
          <p:cNvSpPr txBox="1"/>
          <p:nvPr/>
        </p:nvSpPr>
        <p:spPr>
          <a:xfrm>
            <a:off x="1094073" y="4020995"/>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6" name="Picture 22">
            <a:extLst>
              <a:ext uri="{FF2B5EF4-FFF2-40B4-BE49-F238E27FC236}">
                <a16:creationId xmlns:a16="http://schemas.microsoft.com/office/drawing/2014/main" id="{B69C2B40-15C2-454E-B577-2E04D1D3A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84956"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ooter Placeholder 4">
            <a:extLst>
              <a:ext uri="{FF2B5EF4-FFF2-40B4-BE49-F238E27FC236}">
                <a16:creationId xmlns:a16="http://schemas.microsoft.com/office/drawing/2014/main" id="{1386F41B-8D7A-4046-A435-E49D817F0876}"/>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913780" y="2529728"/>
            <a:ext cx="6559643" cy="946897"/>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706" b="1" i="0" u="none" strike="noStrike" kern="1200" cap="none" spc="0" normalizeH="0" baseline="0" noProof="0">
                <a:ln>
                  <a:noFill/>
                </a:ln>
                <a:solidFill>
                  <a:srgbClr val="E79541"/>
                </a:solidFill>
                <a:effectLst/>
                <a:uLnTx/>
                <a:uFillTx/>
                <a:latin typeface="Trade Gothic LT Std" pitchFamily="-65" charset="0"/>
                <a:ea typeface="ＭＳ Ｐゴシック" panose="020B0600070205080204" pitchFamily="34" charset="-128"/>
                <a:cs typeface="+mn-cs"/>
              </a:rPr>
              <a:t>Hub &amp; Spoke</a:t>
            </a:r>
          </a:p>
        </p:txBody>
      </p:sp>
      <p:sp>
        <p:nvSpPr>
          <p:cNvPr id="45059" name="Text Placeholder 2"/>
          <p:cNvSpPr txBox="1">
            <a:spLocks/>
          </p:cNvSpPr>
          <p:nvPr/>
        </p:nvSpPr>
        <p:spPr bwMode="auto">
          <a:xfrm>
            <a:off x="6409766" y="3427600"/>
            <a:ext cx="3567672" cy="172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srgbClr val="E79541"/>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8" name="TextBox 7"/>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45062"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2" descr="Hub_Spok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9185" y="1085570"/>
            <a:ext cx="1208834" cy="121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Placeholder 2"/>
          <p:cNvSpPr txBox="1">
            <a:spLocks/>
          </p:cNvSpPr>
          <p:nvPr/>
        </p:nvSpPr>
        <p:spPr bwMode="auto">
          <a:xfrm>
            <a:off x="597878" y="1274669"/>
            <a:ext cx="3470030" cy="7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530" b="1"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Driver 8</a:t>
            </a:r>
          </a:p>
        </p:txBody>
      </p:sp>
      <p:sp>
        <p:nvSpPr>
          <p:cNvPr id="11" name="Footer Placeholder 4">
            <a:extLst>
              <a:ext uri="{FF2B5EF4-FFF2-40B4-BE49-F238E27FC236}">
                <a16:creationId xmlns:a16="http://schemas.microsoft.com/office/drawing/2014/main" id="{8D0B7D4A-1FDB-447F-8012-ED2B852974F0}"/>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5209A864AF742909AA6EADB1184A9" ma:contentTypeVersion="11" ma:contentTypeDescription="Create a new document." ma:contentTypeScope="" ma:versionID="24ffb9781a9faebe120470568055532f">
  <xsd:schema xmlns:xsd="http://www.w3.org/2001/XMLSchema" xmlns:xs="http://www.w3.org/2001/XMLSchema" xmlns:p="http://schemas.microsoft.com/office/2006/metadata/properties" xmlns:ns2="8b242e17-091c-4d0b-ac68-c84e977a9a2c" xmlns:ns3="c732531b-eb08-4d2d-ab23-8c91e0fcce66" targetNamespace="http://schemas.microsoft.com/office/2006/metadata/properties" ma:root="true" ma:fieldsID="c259d96867d0c0fc6a144970a499c972" ns2:_="" ns3:_="">
    <xsd:import namespace="8b242e17-091c-4d0b-ac68-c84e977a9a2c"/>
    <xsd:import namespace="c732531b-eb08-4d2d-ab23-8c91e0fcce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42e17-091c-4d0b-ac68-c84e977a9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32531b-eb08-4d2d-ab23-8c91e0fcce6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EF8FF-471C-48BE-8CB4-79A6F0201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42e17-091c-4d0b-ac68-c84e977a9a2c"/>
    <ds:schemaRef ds:uri="c732531b-eb08-4d2d-ab23-8c91e0fcce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BDC035-24B0-483B-9DAD-6D4508C746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3A464B-A3D0-4FB8-959E-C94EC36BA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4446</Words>
  <Application>Microsoft Office PowerPoint</Application>
  <PresentationFormat>Widescreen</PresentationFormat>
  <Paragraphs>356</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Antonio</vt:lpstr>
      <vt:lpstr>Arial</vt:lpstr>
      <vt:lpstr>Calibri</vt:lpstr>
      <vt:lpstr>Open Sans</vt:lpstr>
      <vt:lpstr>Open Sans Light</vt:lpstr>
      <vt:lpstr>Source Sans Pro Light</vt:lpstr>
      <vt:lpstr>Trade Gothic LT Std</vt:lpstr>
      <vt:lpstr>Wingdings 3</vt:lpstr>
      <vt:lpstr>1_Office Theme</vt:lpstr>
      <vt:lpstr>6_Office Theme</vt:lpstr>
      <vt:lpstr>PowerPoint Presentation</vt:lpstr>
      <vt:lpstr>Prepared for: Gerry Graham Prepared by: Elana Butot Date: 02/22/2020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Prepared for: Gerry Graham Prepared by: Elana Butot Date: 02/22/2020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Elana Butot</dc:creator>
  <cp:lastModifiedBy>Amie Bilewicz</cp:lastModifiedBy>
  <cp:revision>3</cp:revision>
  <dcterms:created xsi:type="dcterms:W3CDTF">2020-07-20T12:04:29Z</dcterms:created>
  <dcterms:modified xsi:type="dcterms:W3CDTF">2020-09-14T15:52:37Z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0x0101005E55209A864AF742909AA6EADB1184A9</vt:lpwstr>
  </property>
  <property fmtid="{D5CDD505-2E9C-101B-9397-08002B2CF9AE}" pid="3" name="Order">
    <vt:r8>22200</vt:r8>
  </property>
</Properties>
</file>