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16" r:id="rId1"/>
  </p:sldMasterIdLst>
  <p:notesMasterIdLst>
    <p:notesMasterId r:id="rId27"/>
  </p:notesMasterIdLst>
  <p:handoutMasterIdLst>
    <p:handoutMasterId r:id="rId28"/>
  </p:handoutMasterIdLst>
  <p:sldIdLst>
    <p:sldId id="605" r:id="rId2"/>
    <p:sldId id="356" r:id="rId3"/>
    <p:sldId id="525" r:id="rId4"/>
    <p:sldId id="527" r:id="rId5"/>
    <p:sldId id="528" r:id="rId6"/>
    <p:sldId id="529" r:id="rId7"/>
    <p:sldId id="530" r:id="rId8"/>
    <p:sldId id="531" r:id="rId9"/>
    <p:sldId id="668" r:id="rId10"/>
    <p:sldId id="669" r:id="rId11"/>
    <p:sldId id="670" r:id="rId12"/>
    <p:sldId id="671" r:id="rId13"/>
    <p:sldId id="676" r:id="rId14"/>
    <p:sldId id="677" r:id="rId15"/>
    <p:sldId id="678" r:id="rId16"/>
    <p:sldId id="679" r:id="rId17"/>
    <p:sldId id="680" r:id="rId18"/>
    <p:sldId id="681" r:id="rId19"/>
    <p:sldId id="682" r:id="rId20"/>
    <p:sldId id="683" r:id="rId21"/>
    <p:sldId id="684" r:id="rId22"/>
    <p:sldId id="666" r:id="rId23"/>
    <p:sldId id="685" r:id="rId24"/>
    <p:sldId id="686" r:id="rId25"/>
    <p:sldId id="687" r:id="rId26"/>
  </p:sldIdLst>
  <p:sldSz cx="12192000" cy="6858000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38" userDrawn="1">
          <p15:clr>
            <a:srgbClr val="A4A3A4"/>
          </p15:clr>
        </p15:guide>
        <p15:guide id="2" pos="438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sa Bean" initials="LB" lastIdx="1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8629"/>
    <a:srgbClr val="2982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99" autoAdjust="0"/>
    <p:restoredTop sz="73747" autoAdjust="0"/>
  </p:normalViewPr>
  <p:slideViewPr>
    <p:cSldViewPr snapToGrid="0" snapToObjects="1">
      <p:cViewPr varScale="1">
        <p:scale>
          <a:sx n="58" d="100"/>
          <a:sy n="58" d="100"/>
        </p:scale>
        <p:origin x="58" y="115"/>
      </p:cViewPr>
      <p:guideLst>
        <p:guide orient="horz" pos="1638"/>
        <p:guide pos="438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288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3"/>
          <c:order val="0"/>
          <c:tx>
            <c:strRef>
              <c:f>busownertypeprofileaug2017char!$B$135</c:f>
              <c:strCache>
                <c:ptCount val="1"/>
                <c:pt idx="0">
                  <c:v>Overall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E22-4DE7-B414-0F7AB566209D}"/>
              </c:ext>
            </c:extLst>
          </c:dPt>
          <c:dPt>
            <c:idx val="2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E22-4DE7-B414-0F7AB566209D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E22-4DE7-B414-0F7AB566209D}"/>
              </c:ext>
            </c:extLst>
          </c:dPt>
          <c:dPt>
            <c:idx val="4"/>
            <c:invertIfNegative val="0"/>
            <c:bubble3D val="0"/>
            <c:spPr>
              <a:solidFill>
                <a:sysClr val="window" lastClr="FFFFFF">
                  <a:lumMod val="85000"/>
                </a:sys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AE22-4DE7-B414-0F7AB566209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busownertypeprofileaug2017char!$C$131:$G$131</c:f>
              <c:strCache>
                <c:ptCount val="5"/>
                <c:pt idx="0">
                  <c:v>Dissappointing my Employees</c:v>
                </c:pt>
                <c:pt idx="1">
                  <c:v>Not getting the value I think my business is worth</c:v>
                </c:pt>
                <c:pt idx="2">
                  <c:v>Not having anything to do in retirement</c:v>
                </c:pt>
                <c:pt idx="3">
                  <c:v>That no one can run things as well as I have</c:v>
                </c:pt>
                <c:pt idx="4">
                  <c:v>That the legacy that I have built will change or become what I would not like it to be</c:v>
                </c:pt>
              </c:strCache>
            </c:strRef>
          </c:cat>
          <c:val>
            <c:numRef>
              <c:f>busownertypeprofileaug2017char!$C$135:$G$135</c:f>
              <c:numCache>
                <c:formatCode>0.0%</c:formatCode>
                <c:ptCount val="5"/>
                <c:pt idx="0">
                  <c:v>9.9199999999999997E-2</c:v>
                </c:pt>
                <c:pt idx="1">
                  <c:v>0.60119999999999996</c:v>
                </c:pt>
                <c:pt idx="2">
                  <c:v>7.5899999999999995E-2</c:v>
                </c:pt>
                <c:pt idx="3">
                  <c:v>4.99E-2</c:v>
                </c:pt>
                <c:pt idx="4">
                  <c:v>0.16550000000000001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E03-4D64-8CF3-351F40E66A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-92003488"/>
        <c:axId val="193521600"/>
      </c:barChart>
      <c:catAx>
        <c:axId val="-920034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rgbClr val="2982B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193521600"/>
        <c:crosses val="autoZero"/>
        <c:auto val="1"/>
        <c:lblAlgn val="ctr"/>
        <c:lblOffset val="100"/>
        <c:noMultiLvlLbl val="0"/>
      </c:catAx>
      <c:valAx>
        <c:axId val="193521600"/>
        <c:scaling>
          <c:orientation val="minMax"/>
        </c:scaling>
        <c:delete val="1"/>
        <c:axPos val="b"/>
        <c:numFmt formatCode="0.0%" sourceLinked="1"/>
        <c:majorTickMark val="none"/>
        <c:minorTickMark val="none"/>
        <c:tickLblPos val="nextTo"/>
        <c:crossAx val="-920034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3.5%</c:v>
                </c:pt>
              </c:strCache>
            </c:strRef>
          </c:tx>
          <c:spPr>
            <a:solidFill>
              <a:srgbClr val="FFC000"/>
            </a:solidFill>
            <a:ln>
              <a:solidFill>
                <a:schemeClr val="accen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Other</c:v>
                </c:pt>
                <c:pt idx="1">
                  <c:v>Business Banker</c:v>
                </c:pt>
                <c:pt idx="2">
                  <c:v>Lawyer</c:v>
                </c:pt>
                <c:pt idx="3">
                  <c:v>Investment Advisor</c:v>
                </c:pt>
                <c:pt idx="4">
                  <c:v>Business Broker</c:v>
                </c:pt>
                <c:pt idx="5">
                  <c:v>Exit Planner</c:v>
                </c:pt>
                <c:pt idx="6">
                  <c:v>M&amp;A Professional</c:v>
                </c:pt>
                <c:pt idx="7">
                  <c:v>Close Friend/Family Member</c:v>
                </c:pt>
                <c:pt idx="8">
                  <c:v>Business Consultant</c:v>
                </c:pt>
                <c:pt idx="9">
                  <c:v>Business Coach</c:v>
                </c:pt>
                <c:pt idx="10">
                  <c:v>Accountant</c:v>
                </c:pt>
                <c:pt idx="11">
                  <c:v>Fellow Entrepreneur</c:v>
                </c:pt>
              </c:strCache>
            </c:strRef>
          </c:cat>
          <c:val>
            <c:numRef>
              <c:f>Sheet1!$B$2:$B$13</c:f>
              <c:numCache>
                <c:formatCode>0.0%</c:formatCode>
                <c:ptCount val="12"/>
                <c:pt idx="0">
                  <c:v>6.5000000000000002E-2</c:v>
                </c:pt>
                <c:pt idx="1">
                  <c:v>9.2999999999999999E-2</c:v>
                </c:pt>
                <c:pt idx="2">
                  <c:v>0.108</c:v>
                </c:pt>
                <c:pt idx="3">
                  <c:v>0.114</c:v>
                </c:pt>
                <c:pt idx="4">
                  <c:v>0.13800000000000001</c:v>
                </c:pt>
                <c:pt idx="5">
                  <c:v>0.14599999999999999</c:v>
                </c:pt>
                <c:pt idx="6">
                  <c:v>0.14699999999999999</c:v>
                </c:pt>
                <c:pt idx="7">
                  <c:v>0.161</c:v>
                </c:pt>
                <c:pt idx="8">
                  <c:v>0.372</c:v>
                </c:pt>
                <c:pt idx="9">
                  <c:v>0.38200000000000001</c:v>
                </c:pt>
                <c:pt idx="10">
                  <c:v>0.39500000000000002</c:v>
                </c:pt>
                <c:pt idx="11">
                  <c:v>0.41499999999999998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74D-4B50-B155-8DDD87F78F12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6"/>
        <c:axId val="-153147904"/>
        <c:axId val="-153160288"/>
      </c:barChart>
      <c:catAx>
        <c:axId val="-1531479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-153160288"/>
        <c:crosses val="autoZero"/>
        <c:auto val="1"/>
        <c:lblAlgn val="ctr"/>
        <c:lblOffset val="100"/>
        <c:noMultiLvlLbl val="0"/>
      </c:catAx>
      <c:valAx>
        <c:axId val="-153160288"/>
        <c:scaling>
          <c:orientation val="minMax"/>
        </c:scaling>
        <c:delete val="1"/>
        <c:axPos val="b"/>
        <c:numFmt formatCode="0.0%" sourceLinked="1"/>
        <c:majorTickMark val="none"/>
        <c:minorTickMark val="none"/>
        <c:tickLblPos val="nextTo"/>
        <c:crossAx val="-1531479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bg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3.5%</c:v>
                </c:pt>
              </c:strCache>
            </c:strRef>
          </c:tx>
          <c:spPr>
            <a:solidFill>
              <a:srgbClr val="FFC000"/>
            </a:solidFill>
            <a:ln>
              <a:solidFill>
                <a:schemeClr val="accen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Other</c:v>
                </c:pt>
                <c:pt idx="1">
                  <c:v>Business Banker</c:v>
                </c:pt>
                <c:pt idx="2">
                  <c:v>Lawyer</c:v>
                </c:pt>
                <c:pt idx="3">
                  <c:v>Investment Advisor</c:v>
                </c:pt>
                <c:pt idx="4">
                  <c:v>Business Broker</c:v>
                </c:pt>
                <c:pt idx="5">
                  <c:v>Exit Planner</c:v>
                </c:pt>
                <c:pt idx="6">
                  <c:v>M&amp;A Professional</c:v>
                </c:pt>
                <c:pt idx="7">
                  <c:v>Close Friend/Family Member</c:v>
                </c:pt>
                <c:pt idx="8">
                  <c:v>Business Consultant</c:v>
                </c:pt>
                <c:pt idx="9">
                  <c:v>Business Coach</c:v>
                </c:pt>
                <c:pt idx="10">
                  <c:v>Accountant</c:v>
                </c:pt>
                <c:pt idx="11">
                  <c:v>Fellow Entrepreneur</c:v>
                </c:pt>
              </c:strCache>
            </c:strRef>
          </c:cat>
          <c:val>
            <c:numRef>
              <c:f>Sheet1!$B$2:$B$13</c:f>
              <c:numCache>
                <c:formatCode>0.0%</c:formatCode>
                <c:ptCount val="12"/>
                <c:pt idx="0">
                  <c:v>6.5000000000000002E-2</c:v>
                </c:pt>
                <c:pt idx="1">
                  <c:v>9.2999999999999999E-2</c:v>
                </c:pt>
                <c:pt idx="2">
                  <c:v>0.108</c:v>
                </c:pt>
                <c:pt idx="3">
                  <c:v>0.114</c:v>
                </c:pt>
                <c:pt idx="4">
                  <c:v>0.13800000000000001</c:v>
                </c:pt>
                <c:pt idx="5">
                  <c:v>0.14599999999999999</c:v>
                </c:pt>
                <c:pt idx="6">
                  <c:v>0.14699999999999999</c:v>
                </c:pt>
                <c:pt idx="7">
                  <c:v>0.161</c:v>
                </c:pt>
                <c:pt idx="8">
                  <c:v>0.372</c:v>
                </c:pt>
                <c:pt idx="9">
                  <c:v>0.38200000000000001</c:v>
                </c:pt>
                <c:pt idx="10">
                  <c:v>0.39500000000000002</c:v>
                </c:pt>
                <c:pt idx="11">
                  <c:v>0.41499999999999998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E0E-463F-A639-949724D1BE87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6"/>
        <c:axId val="281601696"/>
        <c:axId val="281947152"/>
      </c:barChart>
      <c:catAx>
        <c:axId val="2816016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281947152"/>
        <c:crosses val="autoZero"/>
        <c:auto val="1"/>
        <c:lblAlgn val="ctr"/>
        <c:lblOffset val="100"/>
        <c:noMultiLvlLbl val="0"/>
      </c:catAx>
      <c:valAx>
        <c:axId val="281947152"/>
        <c:scaling>
          <c:orientation val="minMax"/>
        </c:scaling>
        <c:delete val="1"/>
        <c:axPos val="b"/>
        <c:numFmt formatCode="0.0%" sourceLinked="1"/>
        <c:majorTickMark val="none"/>
        <c:minorTickMark val="none"/>
        <c:tickLblPos val="nextTo"/>
        <c:crossAx val="2816016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bg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3.5%</c:v>
                </c:pt>
              </c:strCache>
            </c:strRef>
          </c:tx>
          <c:spPr>
            <a:solidFill>
              <a:srgbClr val="FFC000"/>
            </a:solidFill>
            <a:ln>
              <a:solidFill>
                <a:schemeClr val="accen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Other</c:v>
                </c:pt>
                <c:pt idx="1">
                  <c:v>Business Banker</c:v>
                </c:pt>
                <c:pt idx="2">
                  <c:v>Lawyer</c:v>
                </c:pt>
                <c:pt idx="3">
                  <c:v>Investment Advisor</c:v>
                </c:pt>
                <c:pt idx="4">
                  <c:v>Business Broker</c:v>
                </c:pt>
                <c:pt idx="5">
                  <c:v>Exit Planner</c:v>
                </c:pt>
                <c:pt idx="6">
                  <c:v>M&amp;A Professional</c:v>
                </c:pt>
                <c:pt idx="7">
                  <c:v>Close Friend/Family Member</c:v>
                </c:pt>
                <c:pt idx="8">
                  <c:v>Business Consultant</c:v>
                </c:pt>
                <c:pt idx="9">
                  <c:v>Business Coach</c:v>
                </c:pt>
                <c:pt idx="10">
                  <c:v>Accountant</c:v>
                </c:pt>
                <c:pt idx="11">
                  <c:v>Fellow Entrepreneur</c:v>
                </c:pt>
              </c:strCache>
            </c:strRef>
          </c:cat>
          <c:val>
            <c:numRef>
              <c:f>Sheet1!$B$2:$B$13</c:f>
              <c:numCache>
                <c:formatCode>0.0%</c:formatCode>
                <c:ptCount val="12"/>
                <c:pt idx="0">
                  <c:v>6.5000000000000002E-2</c:v>
                </c:pt>
                <c:pt idx="1">
                  <c:v>9.2999999999999999E-2</c:v>
                </c:pt>
                <c:pt idx="2">
                  <c:v>0.108</c:v>
                </c:pt>
                <c:pt idx="3">
                  <c:v>0.114</c:v>
                </c:pt>
                <c:pt idx="4">
                  <c:v>0.13800000000000001</c:v>
                </c:pt>
                <c:pt idx="5">
                  <c:v>0.14599999999999999</c:v>
                </c:pt>
                <c:pt idx="6">
                  <c:v>0.14699999999999999</c:v>
                </c:pt>
                <c:pt idx="7">
                  <c:v>0.161</c:v>
                </c:pt>
                <c:pt idx="8">
                  <c:v>0.372</c:v>
                </c:pt>
                <c:pt idx="9">
                  <c:v>0.38200000000000001</c:v>
                </c:pt>
                <c:pt idx="10">
                  <c:v>0.39500000000000002</c:v>
                </c:pt>
                <c:pt idx="11">
                  <c:v>0.41499999999999998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1E7-427B-998A-28DD2912B7A7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6"/>
        <c:axId val="281616544"/>
        <c:axId val="281618320"/>
      </c:barChart>
      <c:catAx>
        <c:axId val="28161654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281618320"/>
        <c:crosses val="autoZero"/>
        <c:auto val="1"/>
        <c:lblAlgn val="ctr"/>
        <c:lblOffset val="100"/>
        <c:noMultiLvlLbl val="0"/>
      </c:catAx>
      <c:valAx>
        <c:axId val="281618320"/>
        <c:scaling>
          <c:orientation val="minMax"/>
        </c:scaling>
        <c:delete val="1"/>
        <c:axPos val="b"/>
        <c:numFmt formatCode="0.0%" sourceLinked="1"/>
        <c:majorTickMark val="none"/>
        <c:minorTickMark val="none"/>
        <c:tickLblPos val="nextTo"/>
        <c:crossAx val="2816165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bg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3.5%</c:v>
                </c:pt>
              </c:strCache>
            </c:strRef>
          </c:tx>
          <c:spPr>
            <a:solidFill>
              <a:srgbClr val="FFC000"/>
            </a:solidFill>
            <a:ln>
              <a:solidFill>
                <a:schemeClr val="accen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Other</c:v>
                </c:pt>
                <c:pt idx="1">
                  <c:v>Business Banker</c:v>
                </c:pt>
                <c:pt idx="2">
                  <c:v>Lawyer</c:v>
                </c:pt>
                <c:pt idx="3">
                  <c:v>Investment Advisor</c:v>
                </c:pt>
                <c:pt idx="4">
                  <c:v>Business Broker</c:v>
                </c:pt>
                <c:pt idx="5">
                  <c:v>Exit Planner</c:v>
                </c:pt>
                <c:pt idx="6">
                  <c:v>M&amp;A Professional</c:v>
                </c:pt>
                <c:pt idx="7">
                  <c:v>Close Friend/Family Member</c:v>
                </c:pt>
                <c:pt idx="8">
                  <c:v>Business Consultant</c:v>
                </c:pt>
                <c:pt idx="9">
                  <c:v>Business Coach</c:v>
                </c:pt>
                <c:pt idx="10">
                  <c:v>Accountant</c:v>
                </c:pt>
                <c:pt idx="11">
                  <c:v>Fellow Entrepreneur</c:v>
                </c:pt>
              </c:strCache>
            </c:strRef>
          </c:cat>
          <c:val>
            <c:numRef>
              <c:f>Sheet1!$B$2:$B$13</c:f>
              <c:numCache>
                <c:formatCode>0.0%</c:formatCode>
                <c:ptCount val="12"/>
                <c:pt idx="0">
                  <c:v>6.5000000000000002E-2</c:v>
                </c:pt>
                <c:pt idx="1">
                  <c:v>9.2999999999999999E-2</c:v>
                </c:pt>
                <c:pt idx="2">
                  <c:v>0.108</c:v>
                </c:pt>
                <c:pt idx="3">
                  <c:v>0.114</c:v>
                </c:pt>
                <c:pt idx="4">
                  <c:v>0.13800000000000001</c:v>
                </c:pt>
                <c:pt idx="5">
                  <c:v>0.14599999999999999</c:v>
                </c:pt>
                <c:pt idx="6">
                  <c:v>0.14699999999999999</c:v>
                </c:pt>
                <c:pt idx="7">
                  <c:v>0.161</c:v>
                </c:pt>
                <c:pt idx="8">
                  <c:v>0.372</c:v>
                </c:pt>
                <c:pt idx="9">
                  <c:v>0.38200000000000001</c:v>
                </c:pt>
                <c:pt idx="10">
                  <c:v>0.39500000000000002</c:v>
                </c:pt>
                <c:pt idx="11">
                  <c:v>0.41499999999999998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A1C-4A76-92F1-195584D715A3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6"/>
        <c:axId val="-151819184"/>
        <c:axId val="-151816864"/>
      </c:barChart>
      <c:catAx>
        <c:axId val="-1518191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-151816864"/>
        <c:crosses val="autoZero"/>
        <c:auto val="1"/>
        <c:lblAlgn val="ctr"/>
        <c:lblOffset val="100"/>
        <c:noMultiLvlLbl val="0"/>
      </c:catAx>
      <c:valAx>
        <c:axId val="-151816864"/>
        <c:scaling>
          <c:orientation val="minMax"/>
        </c:scaling>
        <c:delete val="1"/>
        <c:axPos val="b"/>
        <c:numFmt formatCode="0.0%" sourceLinked="1"/>
        <c:majorTickMark val="none"/>
        <c:minorTickMark val="none"/>
        <c:tickLblPos val="nextTo"/>
        <c:crossAx val="-1518191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bg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3"/>
          <c:order val="0"/>
          <c:tx>
            <c:strRef>
              <c:f>busownertypeprofileaug2017char!$B$135</c:f>
              <c:strCache>
                <c:ptCount val="1"/>
                <c:pt idx="0">
                  <c:v>Overall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707-4AD3-BD4F-D7536A36A71A}"/>
              </c:ext>
            </c:extLst>
          </c:dPt>
          <c:dPt>
            <c:idx val="2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707-4AD3-BD4F-D7536A36A71A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2707-4AD3-BD4F-D7536A36A71A}"/>
              </c:ext>
            </c:extLst>
          </c:dPt>
          <c:dPt>
            <c:idx val="4"/>
            <c:invertIfNegative val="0"/>
            <c:bubble3D val="0"/>
            <c:spPr>
              <a:solidFill>
                <a:sysClr val="window" lastClr="FFFFFF">
                  <a:lumMod val="85000"/>
                </a:sys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2707-4AD3-BD4F-D7536A36A71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busownertypeprofileaug2017char!$C$131:$G$131</c:f>
              <c:strCache>
                <c:ptCount val="5"/>
                <c:pt idx="0">
                  <c:v>Dissappointing my Employees</c:v>
                </c:pt>
                <c:pt idx="1">
                  <c:v>Not getting the value I think my business is worth</c:v>
                </c:pt>
                <c:pt idx="2">
                  <c:v>Not having anything to do in retirement</c:v>
                </c:pt>
                <c:pt idx="3">
                  <c:v>That no one can run things as well as I have</c:v>
                </c:pt>
                <c:pt idx="4">
                  <c:v>That the legacy that I have built will change or become what I would not like it to be</c:v>
                </c:pt>
              </c:strCache>
            </c:strRef>
          </c:cat>
          <c:val>
            <c:numRef>
              <c:f>busownertypeprofileaug2017char!$C$135:$G$135</c:f>
              <c:numCache>
                <c:formatCode>0.0%</c:formatCode>
                <c:ptCount val="5"/>
                <c:pt idx="0">
                  <c:v>9.9199999999999997E-2</c:v>
                </c:pt>
                <c:pt idx="1">
                  <c:v>0.60119999999999996</c:v>
                </c:pt>
                <c:pt idx="2">
                  <c:v>7.5899999999999995E-2</c:v>
                </c:pt>
                <c:pt idx="3">
                  <c:v>4.99E-2</c:v>
                </c:pt>
                <c:pt idx="4">
                  <c:v>0.16550000000000001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E03-4D64-8CF3-351F40E66A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354840576"/>
        <c:axId val="354881008"/>
      </c:barChart>
      <c:catAx>
        <c:axId val="3548405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rgbClr val="2982B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354881008"/>
        <c:crosses val="autoZero"/>
        <c:auto val="1"/>
        <c:lblAlgn val="ctr"/>
        <c:lblOffset val="100"/>
        <c:noMultiLvlLbl val="0"/>
      </c:catAx>
      <c:valAx>
        <c:axId val="354881008"/>
        <c:scaling>
          <c:orientation val="minMax"/>
        </c:scaling>
        <c:delete val="1"/>
        <c:axPos val="b"/>
        <c:numFmt formatCode="0.0%" sourceLinked="1"/>
        <c:majorTickMark val="none"/>
        <c:minorTickMark val="none"/>
        <c:tickLblPos val="nextTo"/>
        <c:crossAx val="354840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3"/>
          <c:order val="0"/>
          <c:tx>
            <c:strRef>
              <c:f>busownertypeprofileaug2017char!$B$135</c:f>
              <c:strCache>
                <c:ptCount val="1"/>
                <c:pt idx="0">
                  <c:v>Overall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146-499C-AD14-37A5B64B8211}"/>
              </c:ext>
            </c:extLst>
          </c:dPt>
          <c:dPt>
            <c:idx val="2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146-499C-AD14-37A5B64B8211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146-499C-AD14-37A5B64B8211}"/>
              </c:ext>
            </c:extLst>
          </c:dPt>
          <c:dPt>
            <c:idx val="4"/>
            <c:invertIfNegative val="0"/>
            <c:bubble3D val="0"/>
            <c:spPr>
              <a:solidFill>
                <a:sysClr val="window" lastClr="FFFFFF">
                  <a:lumMod val="85000"/>
                </a:sys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A146-499C-AD14-37A5B64B821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busownertypeprofileaug2017char!$C$131:$G$131</c:f>
              <c:strCache>
                <c:ptCount val="5"/>
                <c:pt idx="0">
                  <c:v>Dissappointing my Employees</c:v>
                </c:pt>
                <c:pt idx="1">
                  <c:v>Not getting the value I think my business is worth</c:v>
                </c:pt>
                <c:pt idx="2">
                  <c:v>Not having anything to do in retirement</c:v>
                </c:pt>
                <c:pt idx="3">
                  <c:v>That no one can run things as well as I have</c:v>
                </c:pt>
                <c:pt idx="4">
                  <c:v>That the legacy that I have built will change or become what I would not like it to be</c:v>
                </c:pt>
              </c:strCache>
            </c:strRef>
          </c:cat>
          <c:val>
            <c:numRef>
              <c:f>busownertypeprofileaug2017char!$C$135:$G$135</c:f>
              <c:numCache>
                <c:formatCode>0.0%</c:formatCode>
                <c:ptCount val="5"/>
                <c:pt idx="0">
                  <c:v>9.9199999999999997E-2</c:v>
                </c:pt>
                <c:pt idx="1">
                  <c:v>0.60119999999999996</c:v>
                </c:pt>
                <c:pt idx="2">
                  <c:v>7.5899999999999995E-2</c:v>
                </c:pt>
                <c:pt idx="3">
                  <c:v>4.99E-2</c:v>
                </c:pt>
                <c:pt idx="4">
                  <c:v>0.16550000000000001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E03-4D64-8CF3-351F40E66A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354693168"/>
        <c:axId val="354673120"/>
      </c:barChart>
      <c:catAx>
        <c:axId val="3546931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rgbClr val="2982B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354673120"/>
        <c:crosses val="autoZero"/>
        <c:auto val="1"/>
        <c:lblAlgn val="ctr"/>
        <c:lblOffset val="100"/>
        <c:noMultiLvlLbl val="0"/>
      </c:catAx>
      <c:valAx>
        <c:axId val="354673120"/>
        <c:scaling>
          <c:orientation val="minMax"/>
        </c:scaling>
        <c:delete val="1"/>
        <c:axPos val="b"/>
        <c:numFmt formatCode="0.0%" sourceLinked="1"/>
        <c:majorTickMark val="none"/>
        <c:minorTickMark val="none"/>
        <c:tickLblPos val="nextTo"/>
        <c:crossAx val="3546931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3"/>
          <c:order val="0"/>
          <c:tx>
            <c:strRef>
              <c:f>busownertypeprofileaug2017char!$B$135</c:f>
              <c:strCache>
                <c:ptCount val="1"/>
                <c:pt idx="0">
                  <c:v>Overall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68D-4A9B-8402-338D19AF21FF}"/>
              </c:ext>
            </c:extLst>
          </c:dPt>
          <c:dPt>
            <c:idx val="2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68D-4A9B-8402-338D19AF21FF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768D-4A9B-8402-338D19AF21FF}"/>
              </c:ext>
            </c:extLst>
          </c:dPt>
          <c:dPt>
            <c:idx val="4"/>
            <c:invertIfNegative val="0"/>
            <c:bubble3D val="0"/>
            <c:spPr>
              <a:solidFill>
                <a:sysClr val="window" lastClr="FFFFFF">
                  <a:lumMod val="85000"/>
                </a:sys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768D-4A9B-8402-338D19AF21F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busownertypeprofileaug2017char!$C$131:$G$131</c:f>
              <c:strCache>
                <c:ptCount val="5"/>
                <c:pt idx="0">
                  <c:v>Dissappointing my Employees</c:v>
                </c:pt>
                <c:pt idx="1">
                  <c:v>Not getting the value I think my business is worth</c:v>
                </c:pt>
                <c:pt idx="2">
                  <c:v>Not having anything to do in retirement</c:v>
                </c:pt>
                <c:pt idx="3">
                  <c:v>That no one can run things as well as I have</c:v>
                </c:pt>
                <c:pt idx="4">
                  <c:v>That the legacy that I have built will change or become what I would not like it to be</c:v>
                </c:pt>
              </c:strCache>
            </c:strRef>
          </c:cat>
          <c:val>
            <c:numRef>
              <c:f>busownertypeprofileaug2017char!$C$135:$G$135</c:f>
              <c:numCache>
                <c:formatCode>0.0%</c:formatCode>
                <c:ptCount val="5"/>
                <c:pt idx="0">
                  <c:v>9.9199999999999997E-2</c:v>
                </c:pt>
                <c:pt idx="1">
                  <c:v>0.60119999999999996</c:v>
                </c:pt>
                <c:pt idx="2">
                  <c:v>7.5899999999999995E-2</c:v>
                </c:pt>
                <c:pt idx="3">
                  <c:v>4.99E-2</c:v>
                </c:pt>
                <c:pt idx="4">
                  <c:v>0.16550000000000001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E03-4D64-8CF3-351F40E66A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279036944"/>
        <c:axId val="279039264"/>
      </c:barChart>
      <c:catAx>
        <c:axId val="27903694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rgbClr val="2982B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279039264"/>
        <c:crosses val="autoZero"/>
        <c:auto val="1"/>
        <c:lblAlgn val="ctr"/>
        <c:lblOffset val="100"/>
        <c:noMultiLvlLbl val="0"/>
      </c:catAx>
      <c:valAx>
        <c:axId val="279039264"/>
        <c:scaling>
          <c:orientation val="minMax"/>
        </c:scaling>
        <c:delete val="1"/>
        <c:axPos val="b"/>
        <c:numFmt formatCode="0.0%" sourceLinked="1"/>
        <c:majorTickMark val="none"/>
        <c:minorTickMark val="none"/>
        <c:tickLblPos val="nextTo"/>
        <c:crossAx val="2790369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3.5%</c:v>
                </c:pt>
              </c:strCache>
            </c:strRef>
          </c:tx>
          <c:spPr>
            <a:solidFill>
              <a:srgbClr val="FFC000"/>
            </a:solidFill>
            <a:ln>
              <a:solidFill>
                <a:schemeClr val="accen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Other</c:v>
                </c:pt>
                <c:pt idx="1">
                  <c:v>Business Banker</c:v>
                </c:pt>
                <c:pt idx="2">
                  <c:v>Lawyer</c:v>
                </c:pt>
                <c:pt idx="3">
                  <c:v>Investment Advisor</c:v>
                </c:pt>
                <c:pt idx="4">
                  <c:v>Business Broker</c:v>
                </c:pt>
                <c:pt idx="5">
                  <c:v>Exit Planner</c:v>
                </c:pt>
                <c:pt idx="6">
                  <c:v>M&amp;A Professional</c:v>
                </c:pt>
                <c:pt idx="7">
                  <c:v>Close Friend/Family Member</c:v>
                </c:pt>
                <c:pt idx="8">
                  <c:v>Business Consultant</c:v>
                </c:pt>
                <c:pt idx="9">
                  <c:v>Business Coach</c:v>
                </c:pt>
                <c:pt idx="10">
                  <c:v>Accountant</c:v>
                </c:pt>
                <c:pt idx="11">
                  <c:v>Fellow Entrepreneur</c:v>
                </c:pt>
              </c:strCache>
            </c:strRef>
          </c:cat>
          <c:val>
            <c:numRef>
              <c:f>Sheet1!$B$2:$B$13</c:f>
              <c:numCache>
                <c:formatCode>0.0%</c:formatCode>
                <c:ptCount val="12"/>
                <c:pt idx="0">
                  <c:v>6.5000000000000002E-2</c:v>
                </c:pt>
                <c:pt idx="1">
                  <c:v>9.2999999999999999E-2</c:v>
                </c:pt>
                <c:pt idx="2">
                  <c:v>0.108</c:v>
                </c:pt>
                <c:pt idx="3">
                  <c:v>0.114</c:v>
                </c:pt>
                <c:pt idx="4">
                  <c:v>0.13800000000000001</c:v>
                </c:pt>
                <c:pt idx="5">
                  <c:v>0.14599999999999999</c:v>
                </c:pt>
                <c:pt idx="6">
                  <c:v>0.14699999999999999</c:v>
                </c:pt>
                <c:pt idx="7">
                  <c:v>0.161</c:v>
                </c:pt>
                <c:pt idx="8">
                  <c:v>0.372</c:v>
                </c:pt>
                <c:pt idx="9">
                  <c:v>0.38200000000000001</c:v>
                </c:pt>
                <c:pt idx="10">
                  <c:v>0.39500000000000002</c:v>
                </c:pt>
                <c:pt idx="11">
                  <c:v>0.41499999999999998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34B-4E3D-A4AF-1D8333C79D76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6"/>
        <c:axId val="355187408"/>
        <c:axId val="355189728"/>
      </c:barChart>
      <c:catAx>
        <c:axId val="3551874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355189728"/>
        <c:crosses val="autoZero"/>
        <c:auto val="1"/>
        <c:lblAlgn val="ctr"/>
        <c:lblOffset val="100"/>
        <c:noMultiLvlLbl val="0"/>
      </c:catAx>
      <c:valAx>
        <c:axId val="355189728"/>
        <c:scaling>
          <c:orientation val="minMax"/>
        </c:scaling>
        <c:delete val="1"/>
        <c:axPos val="b"/>
        <c:numFmt formatCode="0.0%" sourceLinked="1"/>
        <c:majorTickMark val="none"/>
        <c:minorTickMark val="none"/>
        <c:tickLblPos val="nextTo"/>
        <c:crossAx val="3551874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bg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3.5%</c:v>
                </c:pt>
              </c:strCache>
            </c:strRef>
          </c:tx>
          <c:spPr>
            <a:solidFill>
              <a:srgbClr val="FFC000"/>
            </a:solidFill>
            <a:ln>
              <a:solidFill>
                <a:schemeClr val="accen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Other</c:v>
                </c:pt>
                <c:pt idx="1">
                  <c:v>Business Banker</c:v>
                </c:pt>
                <c:pt idx="2">
                  <c:v>Lawyer</c:v>
                </c:pt>
                <c:pt idx="3">
                  <c:v>Investment Advisor</c:v>
                </c:pt>
                <c:pt idx="4">
                  <c:v>Business Broker</c:v>
                </c:pt>
                <c:pt idx="5">
                  <c:v>Exit Planner</c:v>
                </c:pt>
                <c:pt idx="6">
                  <c:v>M&amp;A Professional</c:v>
                </c:pt>
                <c:pt idx="7">
                  <c:v>Close Friend/Family Member</c:v>
                </c:pt>
                <c:pt idx="8">
                  <c:v>Business Consultant</c:v>
                </c:pt>
                <c:pt idx="9">
                  <c:v>Business Coach</c:v>
                </c:pt>
                <c:pt idx="10">
                  <c:v>Accountant</c:v>
                </c:pt>
                <c:pt idx="11">
                  <c:v>Fellow Entrepreneur</c:v>
                </c:pt>
              </c:strCache>
            </c:strRef>
          </c:cat>
          <c:val>
            <c:numRef>
              <c:f>Sheet1!$B$2:$B$13</c:f>
              <c:numCache>
                <c:formatCode>0.0%</c:formatCode>
                <c:ptCount val="12"/>
                <c:pt idx="0">
                  <c:v>6.5000000000000002E-2</c:v>
                </c:pt>
                <c:pt idx="1">
                  <c:v>9.2999999999999999E-2</c:v>
                </c:pt>
                <c:pt idx="2">
                  <c:v>0.108</c:v>
                </c:pt>
                <c:pt idx="3">
                  <c:v>0.114</c:v>
                </c:pt>
                <c:pt idx="4">
                  <c:v>0.13800000000000001</c:v>
                </c:pt>
                <c:pt idx="5">
                  <c:v>0.14599999999999999</c:v>
                </c:pt>
                <c:pt idx="6">
                  <c:v>0.14699999999999999</c:v>
                </c:pt>
                <c:pt idx="7">
                  <c:v>0.161</c:v>
                </c:pt>
                <c:pt idx="8">
                  <c:v>0.372</c:v>
                </c:pt>
                <c:pt idx="9">
                  <c:v>0.38200000000000001</c:v>
                </c:pt>
                <c:pt idx="10">
                  <c:v>0.39500000000000002</c:v>
                </c:pt>
                <c:pt idx="11">
                  <c:v>0.41499999999999998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AD0-4213-9556-E72B42E9D3E6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6"/>
        <c:axId val="360433248"/>
        <c:axId val="360599840"/>
      </c:barChart>
      <c:catAx>
        <c:axId val="3604332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360599840"/>
        <c:crosses val="autoZero"/>
        <c:auto val="1"/>
        <c:lblAlgn val="ctr"/>
        <c:lblOffset val="100"/>
        <c:noMultiLvlLbl val="0"/>
      </c:catAx>
      <c:valAx>
        <c:axId val="360599840"/>
        <c:scaling>
          <c:orientation val="minMax"/>
        </c:scaling>
        <c:delete val="1"/>
        <c:axPos val="b"/>
        <c:numFmt formatCode="0.0%" sourceLinked="1"/>
        <c:majorTickMark val="none"/>
        <c:minorTickMark val="none"/>
        <c:tickLblPos val="nextTo"/>
        <c:crossAx val="3604332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bg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3.5%</c:v>
                </c:pt>
              </c:strCache>
            </c:strRef>
          </c:tx>
          <c:spPr>
            <a:solidFill>
              <a:srgbClr val="FFC000"/>
            </a:solidFill>
            <a:ln>
              <a:solidFill>
                <a:schemeClr val="accen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Other</c:v>
                </c:pt>
                <c:pt idx="1">
                  <c:v>Business Banker</c:v>
                </c:pt>
                <c:pt idx="2">
                  <c:v>Lawyer</c:v>
                </c:pt>
                <c:pt idx="3">
                  <c:v>Investment Advisor</c:v>
                </c:pt>
                <c:pt idx="4">
                  <c:v>Business Broker</c:v>
                </c:pt>
                <c:pt idx="5">
                  <c:v>Exit Planner</c:v>
                </c:pt>
                <c:pt idx="6">
                  <c:v>M&amp;A Professional</c:v>
                </c:pt>
                <c:pt idx="7">
                  <c:v>Close Friend/Family Member</c:v>
                </c:pt>
                <c:pt idx="8">
                  <c:v>Business Consultant</c:v>
                </c:pt>
                <c:pt idx="9">
                  <c:v>Business Coach</c:v>
                </c:pt>
                <c:pt idx="10">
                  <c:v>Accountant</c:v>
                </c:pt>
                <c:pt idx="11">
                  <c:v>Fellow Entrepreneur</c:v>
                </c:pt>
              </c:strCache>
            </c:strRef>
          </c:cat>
          <c:val>
            <c:numRef>
              <c:f>Sheet1!$B$2:$B$13</c:f>
              <c:numCache>
                <c:formatCode>0.0%</c:formatCode>
                <c:ptCount val="12"/>
                <c:pt idx="0">
                  <c:v>6.5000000000000002E-2</c:v>
                </c:pt>
                <c:pt idx="1">
                  <c:v>9.2999999999999999E-2</c:v>
                </c:pt>
                <c:pt idx="2">
                  <c:v>0.108</c:v>
                </c:pt>
                <c:pt idx="3">
                  <c:v>0.114</c:v>
                </c:pt>
                <c:pt idx="4">
                  <c:v>0.13800000000000001</c:v>
                </c:pt>
                <c:pt idx="5">
                  <c:v>0.14599999999999999</c:v>
                </c:pt>
                <c:pt idx="6">
                  <c:v>0.14699999999999999</c:v>
                </c:pt>
                <c:pt idx="7">
                  <c:v>0.161</c:v>
                </c:pt>
                <c:pt idx="8">
                  <c:v>0.372</c:v>
                </c:pt>
                <c:pt idx="9">
                  <c:v>0.38200000000000001</c:v>
                </c:pt>
                <c:pt idx="10">
                  <c:v>0.39500000000000002</c:v>
                </c:pt>
                <c:pt idx="11">
                  <c:v>0.41499999999999998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5D3-44D6-87D6-32FCDEA292AC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6"/>
        <c:axId val="-151722016"/>
        <c:axId val="-151720240"/>
      </c:barChart>
      <c:catAx>
        <c:axId val="-15172201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-151720240"/>
        <c:crosses val="autoZero"/>
        <c:auto val="1"/>
        <c:lblAlgn val="ctr"/>
        <c:lblOffset val="100"/>
        <c:noMultiLvlLbl val="0"/>
      </c:catAx>
      <c:valAx>
        <c:axId val="-151720240"/>
        <c:scaling>
          <c:orientation val="minMax"/>
        </c:scaling>
        <c:delete val="1"/>
        <c:axPos val="b"/>
        <c:numFmt formatCode="0.0%" sourceLinked="1"/>
        <c:majorTickMark val="none"/>
        <c:minorTickMark val="none"/>
        <c:tickLblPos val="nextTo"/>
        <c:crossAx val="-1517220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bg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3.5%</c:v>
                </c:pt>
              </c:strCache>
            </c:strRef>
          </c:tx>
          <c:spPr>
            <a:solidFill>
              <a:srgbClr val="FFC000"/>
            </a:solidFill>
            <a:ln>
              <a:solidFill>
                <a:schemeClr val="accen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Other</c:v>
                </c:pt>
                <c:pt idx="1">
                  <c:v>Business Banker</c:v>
                </c:pt>
                <c:pt idx="2">
                  <c:v>Lawyer</c:v>
                </c:pt>
                <c:pt idx="3">
                  <c:v>Investment Advisor</c:v>
                </c:pt>
                <c:pt idx="4">
                  <c:v>Business Broker</c:v>
                </c:pt>
                <c:pt idx="5">
                  <c:v>Exit Planner</c:v>
                </c:pt>
                <c:pt idx="6">
                  <c:v>M&amp;A Professional</c:v>
                </c:pt>
                <c:pt idx="7">
                  <c:v>Close Friend/Family Member</c:v>
                </c:pt>
                <c:pt idx="8">
                  <c:v>Business Consultant</c:v>
                </c:pt>
                <c:pt idx="9">
                  <c:v>Business Coach</c:v>
                </c:pt>
                <c:pt idx="10">
                  <c:v>Accountant</c:v>
                </c:pt>
                <c:pt idx="11">
                  <c:v>Fellow Entrepreneur</c:v>
                </c:pt>
              </c:strCache>
            </c:strRef>
          </c:cat>
          <c:val>
            <c:numRef>
              <c:f>Sheet1!$B$2:$B$13</c:f>
              <c:numCache>
                <c:formatCode>0.0%</c:formatCode>
                <c:ptCount val="12"/>
                <c:pt idx="0">
                  <c:v>6.5000000000000002E-2</c:v>
                </c:pt>
                <c:pt idx="1">
                  <c:v>9.2999999999999999E-2</c:v>
                </c:pt>
                <c:pt idx="2">
                  <c:v>0.108</c:v>
                </c:pt>
                <c:pt idx="3">
                  <c:v>0.114</c:v>
                </c:pt>
                <c:pt idx="4">
                  <c:v>0.13800000000000001</c:v>
                </c:pt>
                <c:pt idx="5">
                  <c:v>0.14599999999999999</c:v>
                </c:pt>
                <c:pt idx="6">
                  <c:v>0.14699999999999999</c:v>
                </c:pt>
                <c:pt idx="7">
                  <c:v>0.161</c:v>
                </c:pt>
                <c:pt idx="8">
                  <c:v>0.372</c:v>
                </c:pt>
                <c:pt idx="9">
                  <c:v>0.38200000000000001</c:v>
                </c:pt>
                <c:pt idx="10">
                  <c:v>0.39500000000000002</c:v>
                </c:pt>
                <c:pt idx="11">
                  <c:v>0.41499999999999998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53A-4B0B-AE54-97432B0D8073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6"/>
        <c:axId val="281081840"/>
        <c:axId val="281075376"/>
      </c:barChart>
      <c:catAx>
        <c:axId val="2810818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281075376"/>
        <c:crosses val="autoZero"/>
        <c:auto val="1"/>
        <c:lblAlgn val="ctr"/>
        <c:lblOffset val="100"/>
        <c:noMultiLvlLbl val="0"/>
      </c:catAx>
      <c:valAx>
        <c:axId val="281075376"/>
        <c:scaling>
          <c:orientation val="minMax"/>
        </c:scaling>
        <c:delete val="1"/>
        <c:axPos val="b"/>
        <c:numFmt formatCode="0.0%" sourceLinked="1"/>
        <c:majorTickMark val="none"/>
        <c:minorTickMark val="none"/>
        <c:tickLblPos val="nextTo"/>
        <c:crossAx val="2810818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bg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3.5%</c:v>
                </c:pt>
              </c:strCache>
            </c:strRef>
          </c:tx>
          <c:spPr>
            <a:solidFill>
              <a:srgbClr val="FFC000"/>
            </a:solidFill>
            <a:ln>
              <a:solidFill>
                <a:schemeClr val="accen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Other</c:v>
                </c:pt>
                <c:pt idx="1">
                  <c:v>Business Banker</c:v>
                </c:pt>
                <c:pt idx="2">
                  <c:v>Lawyer</c:v>
                </c:pt>
                <c:pt idx="3">
                  <c:v>Investment Advisor</c:v>
                </c:pt>
                <c:pt idx="4">
                  <c:v>Business Broker</c:v>
                </c:pt>
                <c:pt idx="5">
                  <c:v>Exit Planner</c:v>
                </c:pt>
                <c:pt idx="6">
                  <c:v>M&amp;A Professional</c:v>
                </c:pt>
                <c:pt idx="7">
                  <c:v>Close Friend/Family Member</c:v>
                </c:pt>
                <c:pt idx="8">
                  <c:v>Business Consultant</c:v>
                </c:pt>
                <c:pt idx="9">
                  <c:v>Business Coach</c:v>
                </c:pt>
                <c:pt idx="10">
                  <c:v>Accountant</c:v>
                </c:pt>
                <c:pt idx="11">
                  <c:v>Fellow Entrepreneur</c:v>
                </c:pt>
              </c:strCache>
            </c:strRef>
          </c:cat>
          <c:val>
            <c:numRef>
              <c:f>Sheet1!$B$2:$B$13</c:f>
              <c:numCache>
                <c:formatCode>0.0%</c:formatCode>
                <c:ptCount val="12"/>
                <c:pt idx="0">
                  <c:v>6.5000000000000002E-2</c:v>
                </c:pt>
                <c:pt idx="1">
                  <c:v>9.2999999999999999E-2</c:v>
                </c:pt>
                <c:pt idx="2">
                  <c:v>0.108</c:v>
                </c:pt>
                <c:pt idx="3">
                  <c:v>0.114</c:v>
                </c:pt>
                <c:pt idx="4">
                  <c:v>0.13800000000000001</c:v>
                </c:pt>
                <c:pt idx="5">
                  <c:v>0.14599999999999999</c:v>
                </c:pt>
                <c:pt idx="6">
                  <c:v>0.14699999999999999</c:v>
                </c:pt>
                <c:pt idx="7">
                  <c:v>0.161</c:v>
                </c:pt>
                <c:pt idx="8">
                  <c:v>0.372</c:v>
                </c:pt>
                <c:pt idx="9">
                  <c:v>0.38200000000000001</c:v>
                </c:pt>
                <c:pt idx="10">
                  <c:v>0.39500000000000002</c:v>
                </c:pt>
                <c:pt idx="11">
                  <c:v>0.41499999999999998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11D-4F27-BB1D-65FCE608215B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6"/>
        <c:axId val="-151387280"/>
        <c:axId val="359842304"/>
      </c:barChart>
      <c:catAx>
        <c:axId val="-15138728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359842304"/>
        <c:crosses val="autoZero"/>
        <c:auto val="1"/>
        <c:lblAlgn val="ctr"/>
        <c:lblOffset val="100"/>
        <c:noMultiLvlLbl val="0"/>
      </c:catAx>
      <c:valAx>
        <c:axId val="359842304"/>
        <c:scaling>
          <c:orientation val="minMax"/>
        </c:scaling>
        <c:delete val="1"/>
        <c:axPos val="b"/>
        <c:numFmt formatCode="0.0%" sourceLinked="1"/>
        <c:majorTickMark val="none"/>
        <c:minorTickMark val="none"/>
        <c:tickLblPos val="nextTo"/>
        <c:crossAx val="-1513872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bg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00D49EE-C53C-49F9-B636-E3B16F889B6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C929C21-3FBD-40E7-AB34-24FAD9FA617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24DFBA37-EF88-49A7-92B4-EDC693F6CFC3}" type="datetimeFigureOut">
              <a:rPr lang="en-CA" smtClean="0"/>
              <a:t>2020-07-28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0876A75-C3B9-491C-AD16-79DFFED2F52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770E94-3381-4B99-B135-AEA5FF9A495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DFBE0D4F-7A26-4AB3-AEB8-96A89B7860E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986010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3C2E80F9-984C-8143-B8BE-42144E70AF22}" type="datetimeFigureOut">
              <a:rPr lang="en-US" smtClean="0"/>
              <a:t>7/28/2020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1D2946EB-96BF-5848-B3BC-B7B9F14F84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8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1D790E-F844-4E2C-BF76-16A484379C57}" type="slidenum">
              <a:rPr lang="en-GB" smtClean="0">
                <a:solidFill>
                  <a:prstClr val="black"/>
                </a:solidFill>
                <a:latin typeface="Calibri"/>
              </a:rPr>
              <a:pPr/>
              <a:t>1</a:t>
            </a:fld>
            <a:endParaRPr lang="en-GB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243215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1D790E-F844-4E2C-BF76-16A484379C57}" type="slidenum">
              <a:rPr lang="en-GB" smtClean="0">
                <a:solidFill>
                  <a:prstClr val="black"/>
                </a:solidFill>
                <a:latin typeface="Calibri"/>
              </a:rPr>
              <a:pPr/>
              <a:t>22</a:t>
            </a:fld>
            <a:endParaRPr lang="en-GB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286889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1D790E-F844-4E2C-BF76-16A484379C57}" type="slidenum">
              <a:rPr lang="en-GB" smtClean="0">
                <a:solidFill>
                  <a:prstClr val="black"/>
                </a:solidFill>
                <a:latin typeface="Calibri"/>
              </a:rPr>
              <a:pPr/>
              <a:t>23</a:t>
            </a:fld>
            <a:endParaRPr lang="en-GB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728722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1D790E-F844-4E2C-BF76-16A484379C57}" type="slidenum">
              <a:rPr lang="en-GB" smtClean="0">
                <a:solidFill>
                  <a:prstClr val="black"/>
                </a:solidFill>
                <a:latin typeface="Calibri"/>
              </a:rPr>
              <a:pPr/>
              <a:t>24</a:t>
            </a:fld>
            <a:endParaRPr lang="en-GB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948693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1D790E-F844-4E2C-BF76-16A484379C57}" type="slidenum">
              <a:rPr lang="en-GB" smtClean="0">
                <a:solidFill>
                  <a:prstClr val="black"/>
                </a:solidFill>
                <a:latin typeface="Calibri"/>
              </a:rPr>
              <a:pPr/>
              <a:t>25</a:t>
            </a:fld>
            <a:endParaRPr lang="en-GB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44338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A34BC-A70C-8548-ACBE-666ABD976E01}" type="datetime1">
              <a:rPr lang="en-CA" smtClean="0">
                <a:solidFill>
                  <a:prstClr val="black">
                    <a:tint val="75000"/>
                  </a:prstClr>
                </a:solidFill>
              </a:rPr>
              <a:t>2020-07-28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solidFill>
                  <a:prstClr val="black">
                    <a:tint val="75000"/>
                  </a:prstClr>
                </a:solidFill>
              </a:rPr>
              <a:t>ValueBuilder.com/apply</a:t>
            </a: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CFEC1-1A07-445F-8EE6-822C4D9E632E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1373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C9822-B08B-AE49-85B3-CACE6FF526FE}" type="datetime1">
              <a:rPr lang="en-CA" smtClean="0">
                <a:solidFill>
                  <a:prstClr val="black">
                    <a:tint val="75000"/>
                  </a:prstClr>
                </a:solidFill>
              </a:rPr>
              <a:t>2020-07-28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solidFill>
                  <a:prstClr val="black">
                    <a:tint val="75000"/>
                  </a:prstClr>
                </a:solidFill>
              </a:rPr>
              <a:t>ValueBuilder.com/apply</a:t>
            </a: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CFEC1-1A07-445F-8EE6-822C4D9E632E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5602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68C47-F1F3-BF49-8FD4-241D0A6AEC28}" type="datetime1">
              <a:rPr lang="en-CA" smtClean="0">
                <a:solidFill>
                  <a:prstClr val="black">
                    <a:tint val="75000"/>
                  </a:prstClr>
                </a:solidFill>
              </a:rPr>
              <a:t>2020-07-28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solidFill>
                  <a:prstClr val="black">
                    <a:tint val="75000"/>
                  </a:prstClr>
                </a:solidFill>
              </a:rPr>
              <a:t>ValueBuilder.com/apply</a:t>
            </a: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CFEC1-1A07-445F-8EE6-822C4D9E632E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161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91223-2CC6-734E-8EA2-23042689613F}" type="datetime1">
              <a:rPr lang="en-CA" smtClean="0">
                <a:solidFill>
                  <a:prstClr val="black">
                    <a:tint val="75000"/>
                  </a:prstClr>
                </a:solidFill>
              </a:rPr>
              <a:t>2020-07-28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solidFill>
                  <a:prstClr val="black">
                    <a:tint val="75000"/>
                  </a:prstClr>
                </a:solidFill>
              </a:rPr>
              <a:t>ValueBuilder.com/apply</a:t>
            </a: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CFEC1-1A07-445F-8EE6-822C4D9E632E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8173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CDA1E-2C6F-DE4E-AD5B-E4730976AC78}" type="datetime1">
              <a:rPr lang="en-CA" smtClean="0">
                <a:solidFill>
                  <a:prstClr val="black">
                    <a:tint val="75000"/>
                  </a:prstClr>
                </a:solidFill>
              </a:rPr>
              <a:t>2020-07-28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solidFill>
                  <a:prstClr val="black">
                    <a:tint val="75000"/>
                  </a:prstClr>
                </a:solidFill>
              </a:rPr>
              <a:t>ValueBuilder.com/apply</a:t>
            </a: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CFEC1-1A07-445F-8EE6-822C4D9E632E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5176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49A1C-DF6F-9448-A7EA-56C79C9A828F}" type="datetime1">
              <a:rPr lang="en-CA" smtClean="0">
                <a:solidFill>
                  <a:prstClr val="black">
                    <a:tint val="75000"/>
                  </a:prstClr>
                </a:solidFill>
              </a:rPr>
              <a:t>2020-07-28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solidFill>
                  <a:prstClr val="black">
                    <a:tint val="75000"/>
                  </a:prstClr>
                </a:solidFill>
              </a:rPr>
              <a:t>ValueBuilder.com/apply</a:t>
            </a: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CFEC1-1A07-445F-8EE6-822C4D9E632E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1633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64F5D-1982-644E-8C2A-BB87F5141E2E}" type="datetime1">
              <a:rPr lang="en-CA" smtClean="0">
                <a:solidFill>
                  <a:prstClr val="black">
                    <a:tint val="75000"/>
                  </a:prstClr>
                </a:solidFill>
              </a:rPr>
              <a:t>2020-07-28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solidFill>
                  <a:prstClr val="black">
                    <a:tint val="75000"/>
                  </a:prstClr>
                </a:solidFill>
              </a:rPr>
              <a:t>ValueBuilder.com/apply</a:t>
            </a: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CFEC1-1A07-445F-8EE6-822C4D9E632E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4939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94B61-6513-FC4D-ABDA-9525E9A43E58}" type="datetime1">
              <a:rPr lang="en-CA" smtClean="0">
                <a:solidFill>
                  <a:prstClr val="black">
                    <a:tint val="75000"/>
                  </a:prstClr>
                </a:solidFill>
              </a:rPr>
              <a:t>2020-07-28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solidFill>
                  <a:prstClr val="black">
                    <a:tint val="75000"/>
                  </a:prstClr>
                </a:solidFill>
              </a:rPr>
              <a:t>ValueBuilder.com/apply</a:t>
            </a: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CFEC1-1A07-445F-8EE6-822C4D9E632E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1949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0734A-E478-D143-9509-0453F3602757}" type="datetime1">
              <a:rPr lang="en-CA" smtClean="0">
                <a:solidFill>
                  <a:prstClr val="black">
                    <a:tint val="75000"/>
                  </a:prstClr>
                </a:solidFill>
              </a:rPr>
              <a:t>2020-07-28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GB"/>
              <a:t>ValueBuilder.com/apply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CFEC1-1A07-445F-8EE6-822C4D9E632E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286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1C7CA-56BC-2243-A678-5BCE9F1C46ED}" type="datetime1">
              <a:rPr lang="en-CA" smtClean="0">
                <a:solidFill>
                  <a:prstClr val="black">
                    <a:tint val="75000"/>
                  </a:prstClr>
                </a:solidFill>
              </a:rPr>
              <a:t>2020-07-28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GB" dirty="0" err="1"/>
              <a:t>ValueBuilder.com</a:t>
            </a:r>
            <a:r>
              <a:rPr lang="en-GB" dirty="0"/>
              <a:t>/apply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CFEC1-1A07-445F-8EE6-822C4D9E632E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715748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AA96B-BB89-C645-8E0E-E870B5B9E28B}" type="datetime1">
              <a:rPr lang="en-CA" smtClean="0">
                <a:solidFill>
                  <a:prstClr val="black">
                    <a:tint val="75000"/>
                  </a:prstClr>
                </a:solidFill>
              </a:rPr>
              <a:t>2020-07-28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solidFill>
                  <a:prstClr val="black">
                    <a:tint val="75000"/>
                  </a:prstClr>
                </a:solidFill>
              </a:rPr>
              <a:t>ValueBuilder.com/apply</a:t>
            </a: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CFEC1-1A07-445F-8EE6-822C4D9E632E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4116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82B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F97397-BE2E-B947-8CCE-71CE924960D6}" type="datetime1">
              <a:rPr lang="en-CA" smtClean="0">
                <a:solidFill>
                  <a:prstClr val="black">
                    <a:tint val="75000"/>
                  </a:prstClr>
                </a:solidFill>
              </a:rPr>
              <a:t>2020-07-28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>
                <a:solidFill>
                  <a:prstClr val="black">
                    <a:tint val="75000"/>
                  </a:prstClr>
                </a:solidFill>
              </a:rPr>
              <a:t>ValueBuilder.com/apply</a:t>
            </a: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9CFEC1-1A07-445F-8EE6-822C4D9E632E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8602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8932">
            <a:alpha val="8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8880" y="2051865"/>
            <a:ext cx="12192002" cy="1902759"/>
          </a:xfrm>
          <a:prstGeom prst="rect">
            <a:avLst/>
          </a:prstGeom>
          <a:solidFill>
            <a:srgbClr val="E68932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-8880" y="5778000"/>
            <a:ext cx="12192002" cy="10800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  <a:latin typeface="Calibri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0" y="5777137"/>
            <a:ext cx="121920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491409" y="2617253"/>
            <a:ext cx="70236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solidFill>
                  <a:prstClr val="whit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Psychographics of the Owner</a:t>
            </a:r>
            <a:endParaRPr lang="en-GB" sz="4000" b="1" dirty="0">
              <a:solidFill>
                <a:prstClr val="white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556981" y="6096681"/>
            <a:ext cx="281929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GB" sz="12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www.ValueBuilder.com copyright 2018</a:t>
            </a:r>
          </a:p>
        </p:txBody>
      </p:sp>
    </p:spTree>
    <p:extLst>
      <p:ext uri="{BB962C8B-B14F-4D97-AF65-F5344CB8AC3E}">
        <p14:creationId xmlns:p14="http://schemas.microsoft.com/office/powerpoint/2010/main" val="2891284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674042" y="1736864"/>
            <a:ext cx="9505498" cy="4212453"/>
            <a:chOff x="674042" y="1736864"/>
            <a:chExt cx="9505498" cy="4212453"/>
          </a:xfrm>
        </p:grpSpPr>
        <p:graphicFrame>
          <p:nvGraphicFramePr>
            <p:cNvPr id="2" name="Chart 1">
              <a:extLst>
                <a:ext uri="{FF2B5EF4-FFF2-40B4-BE49-F238E27FC236}">
                  <a16:creationId xmlns:a16="http://schemas.microsoft.com/office/drawing/2014/main" id="{E0432717-FAB3-4A7F-AD56-956C445A5843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2012460" y="1736864"/>
            <a:ext cx="8167080" cy="421245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31" name="TextBox 30"/>
            <p:cNvSpPr txBox="1"/>
            <p:nvPr/>
          </p:nvSpPr>
          <p:spPr>
            <a:xfrm>
              <a:off x="674042" y="5013176"/>
              <a:ext cx="207358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GB" sz="1200" dirty="0">
                  <a:solidFill>
                    <a:prstClr val="white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Disappointing my Employees</a:t>
              </a:r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74042" y="4138192"/>
              <a:ext cx="20735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dirty="0">
                  <a:solidFill>
                    <a:prstClr val="white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Not Getting the Value I think my business is worth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74042" y="3447873"/>
              <a:ext cx="207358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dirty="0">
                  <a:solidFill>
                    <a:prstClr val="white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Having nothing to do in retirement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74042" y="2757554"/>
              <a:ext cx="207358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dirty="0">
                  <a:solidFill>
                    <a:prstClr val="white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That no one can run things as well as I have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674042" y="1882569"/>
              <a:ext cx="20735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dirty="0">
                  <a:solidFill>
                    <a:prstClr val="white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My legacy I've built will change or become something I would not like</a:t>
              </a:r>
            </a:p>
          </p:txBody>
        </p:sp>
      </p:grpSp>
      <p:sp>
        <p:nvSpPr>
          <p:cNvPr id="3" name="Shape 296"/>
          <p:cNvSpPr/>
          <p:nvPr/>
        </p:nvSpPr>
        <p:spPr>
          <a:xfrm>
            <a:off x="-1" y="5778000"/>
            <a:ext cx="12192002" cy="1080000"/>
          </a:xfrm>
          <a:prstGeom prst="rect">
            <a:avLst/>
          </a:prstGeom>
          <a:solidFill>
            <a:srgbClr val="E68932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algn="ctr"/>
            <a:endParaRPr dirty="0">
              <a:solidFill>
                <a:prstClr val="white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4" name="Shape 300"/>
          <p:cNvSpPr/>
          <p:nvPr/>
        </p:nvSpPr>
        <p:spPr>
          <a:xfrm>
            <a:off x="8749311" y="5949280"/>
            <a:ext cx="2819297" cy="27699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algn="r">
              <a:buSzPct val="25000"/>
            </a:pPr>
            <a:r>
              <a:rPr lang="en-GB" sz="1000" dirty="0">
                <a:solidFill>
                  <a:prstClr val="white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www.ValueBuilder.com copyright 2018</a:t>
            </a:r>
          </a:p>
        </p:txBody>
      </p:sp>
      <p:cxnSp>
        <p:nvCxnSpPr>
          <p:cNvPr id="5" name="Shape 297"/>
          <p:cNvCxnSpPr/>
          <p:nvPr/>
        </p:nvCxnSpPr>
        <p:spPr>
          <a:xfrm>
            <a:off x="0" y="5777137"/>
            <a:ext cx="12192000" cy="0"/>
          </a:xfrm>
          <a:prstGeom prst="straightConnector1">
            <a:avLst/>
          </a:prstGeom>
          <a:noFill/>
          <a:ln w="38100" cap="flat" cmpd="sng">
            <a:solidFill>
              <a:schemeClr val="lt1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6" name="TextBox 5"/>
          <p:cNvSpPr txBox="1"/>
          <p:nvPr/>
        </p:nvSpPr>
        <p:spPr>
          <a:xfrm>
            <a:off x="551384" y="575973"/>
            <a:ext cx="98396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>
                <a:solidFill>
                  <a:prstClr val="white"/>
                </a:solidFill>
                <a:latin typeface="Antonio" panose="02000503000000000000" pitchFamily="2" charset="0"/>
              </a:rPr>
              <a:t>Leaving Money On The Table The Biggest Fear Of All </a:t>
            </a:r>
            <a:endParaRPr lang="en-GB" sz="3200" dirty="0">
              <a:solidFill>
                <a:prstClr val="white"/>
              </a:solidFill>
              <a:latin typeface="Antonio" panose="02000503000000000000" pitchFamily="2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687184" y="1070495"/>
            <a:ext cx="7560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hape 221"/>
          <p:cNvSpPr/>
          <p:nvPr/>
        </p:nvSpPr>
        <p:spPr>
          <a:xfrm>
            <a:off x="674042" y="1160748"/>
            <a:ext cx="5637982" cy="338554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defRPr sz="2000" i="1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</a:lstStyle>
          <a:p>
            <a:r>
              <a:rPr lang="en-US" sz="1600" i="0" dirty="0">
                <a:latin typeface="Open Sans"/>
              </a:rPr>
              <a:t>Business Owner’s Greatest Fear</a:t>
            </a:r>
          </a:p>
        </p:txBody>
      </p:sp>
      <p:sp>
        <p:nvSpPr>
          <p:cNvPr id="10" name="Rectangle 9"/>
          <p:cNvSpPr/>
          <p:nvPr/>
        </p:nvSpPr>
        <p:spPr>
          <a:xfrm>
            <a:off x="659396" y="1952896"/>
            <a:ext cx="4248472" cy="540000"/>
          </a:xfrm>
          <a:prstGeom prst="rect">
            <a:avLst/>
          </a:prstGeom>
          <a:solidFill>
            <a:srgbClr val="2982B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59397" y="2708980"/>
            <a:ext cx="2844316" cy="540000"/>
          </a:xfrm>
          <a:prstGeom prst="rect">
            <a:avLst/>
          </a:prstGeom>
          <a:solidFill>
            <a:srgbClr val="2982B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59397" y="3465064"/>
            <a:ext cx="3168352" cy="540000"/>
          </a:xfrm>
          <a:prstGeom prst="rect">
            <a:avLst/>
          </a:prstGeom>
          <a:solidFill>
            <a:srgbClr val="2982B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59396" y="4977232"/>
            <a:ext cx="3420480" cy="540000"/>
          </a:xfrm>
          <a:prstGeom prst="rect">
            <a:avLst/>
          </a:prstGeom>
          <a:solidFill>
            <a:srgbClr val="2982B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4" name="Rectangle 13" hidden="1"/>
          <p:cNvSpPr/>
          <p:nvPr/>
        </p:nvSpPr>
        <p:spPr>
          <a:xfrm>
            <a:off x="706215" y="4977232"/>
            <a:ext cx="3394476" cy="5400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5" name="Rectangle 14" hidden="1"/>
          <p:cNvSpPr/>
          <p:nvPr/>
        </p:nvSpPr>
        <p:spPr>
          <a:xfrm>
            <a:off x="706214" y="4034192"/>
            <a:ext cx="8450126" cy="726956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6" name="Rectangle 15" hidden="1"/>
          <p:cNvSpPr/>
          <p:nvPr/>
        </p:nvSpPr>
        <p:spPr>
          <a:xfrm>
            <a:off x="706215" y="3465064"/>
            <a:ext cx="5780841" cy="5400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7" name="Rectangle 16" hidden="1"/>
          <p:cNvSpPr/>
          <p:nvPr/>
        </p:nvSpPr>
        <p:spPr>
          <a:xfrm>
            <a:off x="706215" y="2708980"/>
            <a:ext cx="3980641" cy="5400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8" name="Rectangle 17" hidden="1"/>
          <p:cNvSpPr/>
          <p:nvPr/>
        </p:nvSpPr>
        <p:spPr>
          <a:xfrm>
            <a:off x="706215" y="1952896"/>
            <a:ext cx="3913621" cy="5400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9370236" y="4491024"/>
            <a:ext cx="1934612" cy="846000"/>
            <a:chOff x="8271252" y="4600631"/>
            <a:chExt cx="1934612" cy="846000"/>
          </a:xfrm>
        </p:grpSpPr>
        <p:sp>
          <p:nvSpPr>
            <p:cNvPr id="20" name="TextBox 19"/>
            <p:cNvSpPr txBox="1"/>
            <p:nvPr/>
          </p:nvSpPr>
          <p:spPr>
            <a:xfrm>
              <a:off x="9053864" y="4608133"/>
              <a:ext cx="1152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prstClr val="white"/>
                  </a:solidFill>
                  <a:latin typeface="Antonio" panose="02000503000000000000" pitchFamily="2" charset="0"/>
                </a:rPr>
                <a:t>+9%</a:t>
              </a:r>
            </a:p>
            <a:p>
              <a:pPr algn="ctr"/>
              <a:r>
                <a:rPr lang="en-GB" sz="2400" dirty="0">
                  <a:solidFill>
                    <a:prstClr val="white"/>
                  </a:solidFill>
                  <a:latin typeface="Antonio" panose="02000503000000000000" pitchFamily="2" charset="0"/>
                </a:rPr>
                <a:t>MORE</a:t>
              </a: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71252" y="4600631"/>
              <a:ext cx="847923" cy="846000"/>
            </a:xfrm>
            <a:prstGeom prst="rect">
              <a:avLst/>
            </a:prstGeom>
          </p:spPr>
        </p:pic>
      </p:grpSp>
      <p:grpSp>
        <p:nvGrpSpPr>
          <p:cNvPr id="22" name="Group 21" hidden="1"/>
          <p:cNvGrpSpPr/>
          <p:nvPr/>
        </p:nvGrpSpPr>
        <p:grpSpPr>
          <a:xfrm>
            <a:off x="9358505" y="3968844"/>
            <a:ext cx="1958075" cy="846000"/>
            <a:chOff x="8098233" y="3345729"/>
            <a:chExt cx="1958075" cy="846000"/>
          </a:xfrm>
        </p:grpSpPr>
        <p:sp>
          <p:nvSpPr>
            <p:cNvPr id="23" name="TextBox 22"/>
            <p:cNvSpPr txBox="1"/>
            <p:nvPr/>
          </p:nvSpPr>
          <p:spPr>
            <a:xfrm>
              <a:off x="8868308" y="3353231"/>
              <a:ext cx="118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prstClr val="white"/>
                  </a:solidFill>
                  <a:latin typeface="Antonio" panose="02000503000000000000" pitchFamily="2" charset="0"/>
                </a:rPr>
                <a:t>+28%</a:t>
              </a:r>
            </a:p>
            <a:p>
              <a:pPr algn="ctr"/>
              <a:r>
                <a:rPr lang="en-GB" sz="2400" dirty="0">
                  <a:solidFill>
                    <a:prstClr val="white"/>
                  </a:solidFill>
                  <a:latin typeface="Antonio" panose="02000503000000000000" pitchFamily="2" charset="0"/>
                </a:rPr>
                <a:t>MORE</a:t>
              </a:r>
            </a:p>
          </p:txBody>
        </p:sp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98233" y="3345729"/>
              <a:ext cx="1032508" cy="846000"/>
            </a:xfrm>
            <a:prstGeom prst="rect">
              <a:avLst/>
            </a:prstGeom>
          </p:spPr>
        </p:pic>
      </p:grpSp>
      <p:sp>
        <p:nvSpPr>
          <p:cNvPr id="25" name="Rectangle 24" hidden="1"/>
          <p:cNvSpPr/>
          <p:nvPr/>
        </p:nvSpPr>
        <p:spPr>
          <a:xfrm>
            <a:off x="855219" y="4977172"/>
            <a:ext cx="3692609" cy="4680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9386284" y="3609020"/>
            <a:ext cx="1902516" cy="846000"/>
            <a:chOff x="8205944" y="2001193"/>
            <a:chExt cx="1902516" cy="846000"/>
          </a:xfrm>
        </p:grpSpPr>
        <p:sp>
          <p:nvSpPr>
            <p:cNvPr id="27" name="TextBox 26"/>
            <p:cNvSpPr txBox="1"/>
            <p:nvPr/>
          </p:nvSpPr>
          <p:spPr>
            <a:xfrm>
              <a:off x="8899107" y="2008695"/>
              <a:ext cx="120935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prstClr val="white"/>
                  </a:solidFill>
                  <a:latin typeface="Antonio" panose="02000503000000000000" pitchFamily="2" charset="0"/>
                </a:rPr>
                <a:t>-25%</a:t>
              </a:r>
            </a:p>
            <a:p>
              <a:pPr algn="ctr"/>
              <a:r>
                <a:rPr lang="en-GB" sz="2400" dirty="0">
                  <a:solidFill>
                    <a:prstClr val="white"/>
                  </a:solidFill>
                  <a:latin typeface="Antonio" panose="02000503000000000000" pitchFamily="2" charset="0"/>
                </a:rPr>
                <a:t>LESS</a:t>
              </a:r>
            </a:p>
          </p:txBody>
        </p:sp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05944" y="2001193"/>
              <a:ext cx="847920" cy="846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68948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  <p:bldP spid="2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674042" y="1736864"/>
            <a:ext cx="9505498" cy="4212453"/>
            <a:chOff x="674042" y="1736864"/>
            <a:chExt cx="9505498" cy="4212453"/>
          </a:xfrm>
        </p:grpSpPr>
        <p:graphicFrame>
          <p:nvGraphicFramePr>
            <p:cNvPr id="2" name="Chart 1">
              <a:extLst>
                <a:ext uri="{FF2B5EF4-FFF2-40B4-BE49-F238E27FC236}">
                  <a16:creationId xmlns:a16="http://schemas.microsoft.com/office/drawing/2014/main" id="{E0432717-FAB3-4A7F-AD56-956C445A5843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2012460" y="1736864"/>
            <a:ext cx="8167080" cy="421245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31" name="TextBox 30"/>
            <p:cNvSpPr txBox="1"/>
            <p:nvPr/>
          </p:nvSpPr>
          <p:spPr>
            <a:xfrm>
              <a:off x="674042" y="5013176"/>
              <a:ext cx="207358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GB" sz="1200" dirty="0">
                  <a:solidFill>
                    <a:prstClr val="white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Disappointing my Employees</a:t>
              </a:r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74042" y="4138192"/>
              <a:ext cx="20735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dirty="0">
                  <a:solidFill>
                    <a:prstClr val="white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Not Getting the Value I think my business is worth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74042" y="3447873"/>
              <a:ext cx="207358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dirty="0">
                  <a:solidFill>
                    <a:prstClr val="white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Having nothing to do in retirement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74042" y="2757554"/>
              <a:ext cx="207358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dirty="0">
                  <a:solidFill>
                    <a:prstClr val="white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That no one can run things as well as I have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674042" y="1882569"/>
              <a:ext cx="20735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dirty="0">
                  <a:solidFill>
                    <a:prstClr val="white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My legacy I've built will change or become something I would not like</a:t>
              </a:r>
            </a:p>
          </p:txBody>
        </p:sp>
      </p:grpSp>
      <p:sp>
        <p:nvSpPr>
          <p:cNvPr id="3" name="Shape 296"/>
          <p:cNvSpPr/>
          <p:nvPr/>
        </p:nvSpPr>
        <p:spPr>
          <a:xfrm>
            <a:off x="-1" y="5778000"/>
            <a:ext cx="12192002" cy="1080000"/>
          </a:xfrm>
          <a:prstGeom prst="rect">
            <a:avLst/>
          </a:prstGeom>
          <a:solidFill>
            <a:srgbClr val="E68932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algn="ctr"/>
            <a:endParaRPr dirty="0">
              <a:solidFill>
                <a:prstClr val="white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4" name="Shape 300"/>
          <p:cNvSpPr/>
          <p:nvPr/>
        </p:nvSpPr>
        <p:spPr>
          <a:xfrm>
            <a:off x="8749311" y="5949280"/>
            <a:ext cx="2819297" cy="27699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algn="r">
              <a:buSzPct val="25000"/>
            </a:pPr>
            <a:r>
              <a:rPr lang="en-GB" sz="1000" dirty="0">
                <a:solidFill>
                  <a:prstClr val="white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www.ValueBuilder.com copyright 2018</a:t>
            </a:r>
          </a:p>
        </p:txBody>
      </p:sp>
      <p:cxnSp>
        <p:nvCxnSpPr>
          <p:cNvPr id="5" name="Shape 297"/>
          <p:cNvCxnSpPr/>
          <p:nvPr/>
        </p:nvCxnSpPr>
        <p:spPr>
          <a:xfrm>
            <a:off x="0" y="5777137"/>
            <a:ext cx="12192000" cy="0"/>
          </a:xfrm>
          <a:prstGeom prst="straightConnector1">
            <a:avLst/>
          </a:prstGeom>
          <a:noFill/>
          <a:ln w="38100" cap="flat" cmpd="sng">
            <a:solidFill>
              <a:schemeClr val="lt1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6" name="TextBox 5"/>
          <p:cNvSpPr txBox="1"/>
          <p:nvPr/>
        </p:nvSpPr>
        <p:spPr>
          <a:xfrm>
            <a:off x="551384" y="575973"/>
            <a:ext cx="10621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>
                <a:solidFill>
                  <a:prstClr val="white"/>
                </a:solidFill>
                <a:latin typeface="Antonio" panose="02000503000000000000" pitchFamily="2" charset="0"/>
              </a:rPr>
              <a:t>Leaving Money On The Table The Biggest Fear Of All </a:t>
            </a:r>
            <a:endParaRPr lang="en-GB" sz="3200" dirty="0">
              <a:solidFill>
                <a:prstClr val="white"/>
              </a:solidFill>
              <a:latin typeface="Antonio" panose="02000503000000000000" pitchFamily="2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687184" y="1070495"/>
            <a:ext cx="7560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hape 221"/>
          <p:cNvSpPr/>
          <p:nvPr/>
        </p:nvSpPr>
        <p:spPr>
          <a:xfrm>
            <a:off x="674042" y="1160748"/>
            <a:ext cx="5637982" cy="338554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defRPr sz="2000" i="1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</a:lstStyle>
          <a:p>
            <a:r>
              <a:rPr lang="en-US" sz="1600" i="0" dirty="0">
                <a:latin typeface="Open Sans"/>
              </a:rPr>
              <a:t>Business Owner’s Greatest Fear</a:t>
            </a:r>
          </a:p>
        </p:txBody>
      </p:sp>
      <p:sp>
        <p:nvSpPr>
          <p:cNvPr id="10" name="Rectangle 9"/>
          <p:cNvSpPr/>
          <p:nvPr/>
        </p:nvSpPr>
        <p:spPr>
          <a:xfrm>
            <a:off x="659396" y="1952896"/>
            <a:ext cx="4248472" cy="540000"/>
          </a:xfrm>
          <a:prstGeom prst="rect">
            <a:avLst/>
          </a:prstGeom>
          <a:solidFill>
            <a:srgbClr val="2982B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59396" y="3465064"/>
            <a:ext cx="3136551" cy="540000"/>
          </a:xfrm>
          <a:prstGeom prst="rect">
            <a:avLst/>
          </a:prstGeom>
          <a:solidFill>
            <a:srgbClr val="2982B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59396" y="4185084"/>
            <a:ext cx="8496943" cy="540000"/>
          </a:xfrm>
          <a:prstGeom prst="rect">
            <a:avLst/>
          </a:prstGeom>
          <a:solidFill>
            <a:srgbClr val="2982B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59396" y="4977232"/>
            <a:ext cx="3420480" cy="540000"/>
          </a:xfrm>
          <a:prstGeom prst="rect">
            <a:avLst/>
          </a:prstGeom>
          <a:solidFill>
            <a:srgbClr val="2982B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4" name="Rectangle 13" hidden="1"/>
          <p:cNvSpPr/>
          <p:nvPr/>
        </p:nvSpPr>
        <p:spPr>
          <a:xfrm>
            <a:off x="706215" y="4977232"/>
            <a:ext cx="3394476" cy="5400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5" name="Rectangle 14" hidden="1"/>
          <p:cNvSpPr/>
          <p:nvPr/>
        </p:nvSpPr>
        <p:spPr>
          <a:xfrm>
            <a:off x="706214" y="4034192"/>
            <a:ext cx="8450126" cy="726956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6" name="Rectangle 15" hidden="1"/>
          <p:cNvSpPr/>
          <p:nvPr/>
        </p:nvSpPr>
        <p:spPr>
          <a:xfrm>
            <a:off x="706215" y="3465064"/>
            <a:ext cx="5780841" cy="5400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7" name="Rectangle 16" hidden="1"/>
          <p:cNvSpPr/>
          <p:nvPr/>
        </p:nvSpPr>
        <p:spPr>
          <a:xfrm>
            <a:off x="706215" y="2708980"/>
            <a:ext cx="3980641" cy="5400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8" name="Rectangle 17" hidden="1"/>
          <p:cNvSpPr/>
          <p:nvPr/>
        </p:nvSpPr>
        <p:spPr>
          <a:xfrm>
            <a:off x="706215" y="1952896"/>
            <a:ext cx="3913621" cy="5400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7673018" y="2564904"/>
            <a:ext cx="1934612" cy="846000"/>
            <a:chOff x="8271252" y="4600631"/>
            <a:chExt cx="1934612" cy="846000"/>
          </a:xfrm>
        </p:grpSpPr>
        <p:sp>
          <p:nvSpPr>
            <p:cNvPr id="20" name="TextBox 19"/>
            <p:cNvSpPr txBox="1"/>
            <p:nvPr/>
          </p:nvSpPr>
          <p:spPr>
            <a:xfrm>
              <a:off x="9053864" y="4608133"/>
              <a:ext cx="1152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prstClr val="white"/>
                  </a:solidFill>
                  <a:latin typeface="Antonio" panose="02000503000000000000" pitchFamily="2" charset="0"/>
                </a:rPr>
                <a:t>-5%</a:t>
              </a:r>
            </a:p>
            <a:p>
              <a:pPr algn="ctr"/>
              <a:r>
                <a:rPr lang="en-GB" sz="2400" dirty="0">
                  <a:solidFill>
                    <a:prstClr val="white"/>
                  </a:solidFill>
                  <a:latin typeface="Antonio" panose="02000503000000000000" pitchFamily="2" charset="0"/>
                </a:rPr>
                <a:t>LESS</a:t>
              </a: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71252" y="4600631"/>
              <a:ext cx="847923" cy="846000"/>
            </a:xfrm>
            <a:prstGeom prst="rect">
              <a:avLst/>
            </a:prstGeom>
          </p:spPr>
        </p:pic>
      </p:grpSp>
      <p:grpSp>
        <p:nvGrpSpPr>
          <p:cNvPr id="22" name="Group 21"/>
          <p:cNvGrpSpPr/>
          <p:nvPr/>
        </p:nvGrpSpPr>
        <p:grpSpPr>
          <a:xfrm>
            <a:off x="5578588" y="2564904"/>
            <a:ext cx="1958075" cy="846000"/>
            <a:chOff x="8098233" y="3345729"/>
            <a:chExt cx="1958075" cy="846000"/>
          </a:xfrm>
        </p:grpSpPr>
        <p:sp>
          <p:nvSpPr>
            <p:cNvPr id="23" name="TextBox 22"/>
            <p:cNvSpPr txBox="1"/>
            <p:nvPr/>
          </p:nvSpPr>
          <p:spPr>
            <a:xfrm>
              <a:off x="8868308" y="3353231"/>
              <a:ext cx="118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prstClr val="white"/>
                  </a:solidFill>
                  <a:latin typeface="Antonio" panose="02000503000000000000" pitchFamily="2" charset="0"/>
                </a:rPr>
                <a:t>-11%</a:t>
              </a:r>
            </a:p>
            <a:p>
              <a:pPr algn="ctr"/>
              <a:r>
                <a:rPr lang="en-GB" sz="2400" dirty="0">
                  <a:solidFill>
                    <a:prstClr val="white"/>
                  </a:solidFill>
                  <a:latin typeface="Antonio" panose="02000503000000000000" pitchFamily="2" charset="0"/>
                </a:rPr>
                <a:t>LESS</a:t>
              </a:r>
            </a:p>
          </p:txBody>
        </p:sp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98233" y="3345729"/>
              <a:ext cx="1032508" cy="846000"/>
            </a:xfrm>
            <a:prstGeom prst="rect">
              <a:avLst/>
            </a:prstGeom>
          </p:spPr>
        </p:pic>
      </p:grpSp>
      <p:sp>
        <p:nvSpPr>
          <p:cNvPr id="25" name="Rectangle 24" hidden="1"/>
          <p:cNvSpPr/>
          <p:nvPr/>
        </p:nvSpPr>
        <p:spPr>
          <a:xfrm>
            <a:off x="855219" y="4977172"/>
            <a:ext cx="3692609" cy="4680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3539716" y="2564904"/>
            <a:ext cx="1902516" cy="846000"/>
            <a:chOff x="8205944" y="2001193"/>
            <a:chExt cx="1902516" cy="846000"/>
          </a:xfrm>
        </p:grpSpPr>
        <p:sp>
          <p:nvSpPr>
            <p:cNvPr id="27" name="TextBox 26"/>
            <p:cNvSpPr txBox="1"/>
            <p:nvPr/>
          </p:nvSpPr>
          <p:spPr>
            <a:xfrm>
              <a:off x="8899107" y="2008695"/>
              <a:ext cx="120935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prstClr val="white"/>
                  </a:solidFill>
                  <a:latin typeface="Antonio" panose="02000503000000000000" pitchFamily="2" charset="0"/>
                </a:rPr>
                <a:t>+47%</a:t>
              </a:r>
            </a:p>
            <a:p>
              <a:pPr algn="ctr"/>
              <a:r>
                <a:rPr lang="en-GB" sz="2400" dirty="0">
                  <a:solidFill>
                    <a:prstClr val="white"/>
                  </a:solidFill>
                  <a:latin typeface="Antonio" panose="02000503000000000000" pitchFamily="2" charset="0"/>
                </a:rPr>
                <a:t>MORE</a:t>
              </a:r>
            </a:p>
          </p:txBody>
        </p:sp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05944" y="2001193"/>
              <a:ext cx="847920" cy="846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23234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  <p:bldP spid="2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674042" y="1736864"/>
            <a:ext cx="9505498" cy="4212453"/>
            <a:chOff x="674042" y="1736864"/>
            <a:chExt cx="9505498" cy="4212453"/>
          </a:xfrm>
        </p:grpSpPr>
        <p:graphicFrame>
          <p:nvGraphicFramePr>
            <p:cNvPr id="2" name="Chart 1">
              <a:extLst>
                <a:ext uri="{FF2B5EF4-FFF2-40B4-BE49-F238E27FC236}">
                  <a16:creationId xmlns:a16="http://schemas.microsoft.com/office/drawing/2014/main" id="{E0432717-FAB3-4A7F-AD56-956C445A5843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2012460" y="1736864"/>
            <a:ext cx="8167080" cy="421245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31" name="TextBox 30"/>
            <p:cNvSpPr txBox="1"/>
            <p:nvPr/>
          </p:nvSpPr>
          <p:spPr>
            <a:xfrm>
              <a:off x="674042" y="5013176"/>
              <a:ext cx="207358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GB" sz="1200" dirty="0">
                  <a:solidFill>
                    <a:prstClr val="white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Disappointing my Employees</a:t>
              </a:r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74042" y="4138192"/>
              <a:ext cx="20735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dirty="0">
                  <a:solidFill>
                    <a:prstClr val="white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Not Getting the Value I think my business is worth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74042" y="3447873"/>
              <a:ext cx="207358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dirty="0">
                  <a:solidFill>
                    <a:prstClr val="white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Having nothing to do in retirement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74042" y="2757554"/>
              <a:ext cx="207358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dirty="0">
                  <a:solidFill>
                    <a:prstClr val="white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That no one can run things as well as I have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674042" y="1882569"/>
              <a:ext cx="20735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dirty="0">
                  <a:solidFill>
                    <a:prstClr val="white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My legacy I've built will change or become something I would not like</a:t>
              </a:r>
            </a:p>
          </p:txBody>
        </p:sp>
      </p:grpSp>
      <p:sp>
        <p:nvSpPr>
          <p:cNvPr id="3" name="Shape 296"/>
          <p:cNvSpPr/>
          <p:nvPr/>
        </p:nvSpPr>
        <p:spPr>
          <a:xfrm>
            <a:off x="-1" y="5778000"/>
            <a:ext cx="12192002" cy="1080000"/>
          </a:xfrm>
          <a:prstGeom prst="rect">
            <a:avLst/>
          </a:prstGeom>
          <a:solidFill>
            <a:srgbClr val="E68932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algn="ctr"/>
            <a:endParaRPr dirty="0">
              <a:solidFill>
                <a:prstClr val="white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4" name="Shape 300"/>
          <p:cNvSpPr/>
          <p:nvPr/>
        </p:nvSpPr>
        <p:spPr>
          <a:xfrm>
            <a:off x="8749311" y="5949280"/>
            <a:ext cx="2819297" cy="27699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algn="r">
              <a:buSzPct val="25000"/>
            </a:pPr>
            <a:r>
              <a:rPr lang="en-GB" sz="1000" dirty="0">
                <a:solidFill>
                  <a:prstClr val="white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www.ValueBuilder.com copyright 2018</a:t>
            </a:r>
          </a:p>
        </p:txBody>
      </p:sp>
      <p:cxnSp>
        <p:nvCxnSpPr>
          <p:cNvPr id="5" name="Shape 297"/>
          <p:cNvCxnSpPr/>
          <p:nvPr/>
        </p:nvCxnSpPr>
        <p:spPr>
          <a:xfrm>
            <a:off x="0" y="5777137"/>
            <a:ext cx="12192000" cy="0"/>
          </a:xfrm>
          <a:prstGeom prst="straightConnector1">
            <a:avLst/>
          </a:prstGeom>
          <a:noFill/>
          <a:ln w="38100" cap="flat" cmpd="sng">
            <a:solidFill>
              <a:schemeClr val="lt1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6" name="TextBox 5"/>
          <p:cNvSpPr txBox="1"/>
          <p:nvPr/>
        </p:nvSpPr>
        <p:spPr>
          <a:xfrm>
            <a:off x="551384" y="575973"/>
            <a:ext cx="10297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>
                <a:solidFill>
                  <a:prstClr val="white"/>
                </a:solidFill>
                <a:latin typeface="Antonio" panose="02000503000000000000" pitchFamily="2" charset="0"/>
              </a:rPr>
              <a:t>Leaving Money On The Table The Biggest Fear Of All </a:t>
            </a:r>
            <a:endParaRPr lang="en-GB" sz="3200" dirty="0">
              <a:solidFill>
                <a:prstClr val="white"/>
              </a:solidFill>
              <a:latin typeface="Antonio" panose="02000503000000000000" pitchFamily="2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687184" y="1070495"/>
            <a:ext cx="7560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hape 221"/>
          <p:cNvSpPr/>
          <p:nvPr/>
        </p:nvSpPr>
        <p:spPr>
          <a:xfrm>
            <a:off x="674042" y="1160748"/>
            <a:ext cx="5637982" cy="338554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defRPr sz="2000" i="1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</a:lstStyle>
          <a:p>
            <a:r>
              <a:rPr lang="en-US" sz="1600" i="0" dirty="0">
                <a:latin typeface="Open Sans"/>
              </a:rPr>
              <a:t>Business Owner’s Greatest Fear</a:t>
            </a:r>
          </a:p>
        </p:txBody>
      </p:sp>
      <p:sp>
        <p:nvSpPr>
          <p:cNvPr id="10" name="Rectangle 9"/>
          <p:cNvSpPr/>
          <p:nvPr/>
        </p:nvSpPr>
        <p:spPr>
          <a:xfrm>
            <a:off x="659396" y="2744984"/>
            <a:ext cx="4248472" cy="540000"/>
          </a:xfrm>
          <a:prstGeom prst="rect">
            <a:avLst/>
          </a:prstGeom>
          <a:solidFill>
            <a:srgbClr val="2982B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59396" y="3465064"/>
            <a:ext cx="3136551" cy="540000"/>
          </a:xfrm>
          <a:prstGeom prst="rect">
            <a:avLst/>
          </a:prstGeom>
          <a:solidFill>
            <a:srgbClr val="2982B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59396" y="4185084"/>
            <a:ext cx="8496943" cy="540000"/>
          </a:xfrm>
          <a:prstGeom prst="rect">
            <a:avLst/>
          </a:prstGeom>
          <a:solidFill>
            <a:srgbClr val="2982B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59396" y="4977232"/>
            <a:ext cx="3420480" cy="540000"/>
          </a:xfrm>
          <a:prstGeom prst="rect">
            <a:avLst/>
          </a:prstGeom>
          <a:solidFill>
            <a:srgbClr val="2982B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4" name="Rectangle 13" hidden="1"/>
          <p:cNvSpPr/>
          <p:nvPr/>
        </p:nvSpPr>
        <p:spPr>
          <a:xfrm>
            <a:off x="706215" y="4977232"/>
            <a:ext cx="3394476" cy="5400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5" name="Rectangle 14" hidden="1"/>
          <p:cNvSpPr/>
          <p:nvPr/>
        </p:nvSpPr>
        <p:spPr>
          <a:xfrm>
            <a:off x="706214" y="4034192"/>
            <a:ext cx="8450126" cy="726956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6" name="Rectangle 15" hidden="1"/>
          <p:cNvSpPr/>
          <p:nvPr/>
        </p:nvSpPr>
        <p:spPr>
          <a:xfrm>
            <a:off x="706215" y="3465064"/>
            <a:ext cx="5780841" cy="5400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7" name="Rectangle 16" hidden="1"/>
          <p:cNvSpPr/>
          <p:nvPr/>
        </p:nvSpPr>
        <p:spPr>
          <a:xfrm>
            <a:off x="706215" y="2708980"/>
            <a:ext cx="3980641" cy="5400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8" name="Rectangle 17" hidden="1"/>
          <p:cNvSpPr/>
          <p:nvPr/>
        </p:nvSpPr>
        <p:spPr>
          <a:xfrm>
            <a:off x="706215" y="1952896"/>
            <a:ext cx="3913621" cy="5400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6888088" y="1862980"/>
            <a:ext cx="1934612" cy="846000"/>
            <a:chOff x="8271252" y="4600631"/>
            <a:chExt cx="1934612" cy="846000"/>
          </a:xfrm>
        </p:grpSpPr>
        <p:sp>
          <p:nvSpPr>
            <p:cNvPr id="20" name="TextBox 19"/>
            <p:cNvSpPr txBox="1"/>
            <p:nvPr/>
          </p:nvSpPr>
          <p:spPr>
            <a:xfrm>
              <a:off x="9053864" y="4608133"/>
              <a:ext cx="1152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prstClr val="white"/>
                  </a:solidFill>
                  <a:latin typeface="Antonio" panose="02000503000000000000" pitchFamily="2" charset="0"/>
                </a:rPr>
                <a:t>-7%</a:t>
              </a:r>
            </a:p>
            <a:p>
              <a:pPr algn="ctr"/>
              <a:r>
                <a:rPr lang="en-GB" sz="2400" dirty="0">
                  <a:solidFill>
                    <a:prstClr val="white"/>
                  </a:solidFill>
                  <a:latin typeface="Antonio" panose="02000503000000000000" pitchFamily="2" charset="0"/>
                </a:rPr>
                <a:t>LESS</a:t>
              </a: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71252" y="4600631"/>
              <a:ext cx="847923" cy="846000"/>
            </a:xfrm>
            <a:prstGeom prst="rect">
              <a:avLst/>
            </a:prstGeom>
          </p:spPr>
        </p:pic>
      </p:grpSp>
      <p:grpSp>
        <p:nvGrpSpPr>
          <p:cNvPr id="22" name="Group 21" hidden="1"/>
          <p:cNvGrpSpPr/>
          <p:nvPr/>
        </p:nvGrpSpPr>
        <p:grpSpPr>
          <a:xfrm>
            <a:off x="6931920" y="1862980"/>
            <a:ext cx="1958075" cy="846000"/>
            <a:chOff x="8098233" y="3345729"/>
            <a:chExt cx="1958075" cy="846000"/>
          </a:xfrm>
        </p:grpSpPr>
        <p:sp>
          <p:nvSpPr>
            <p:cNvPr id="23" name="TextBox 22"/>
            <p:cNvSpPr txBox="1"/>
            <p:nvPr/>
          </p:nvSpPr>
          <p:spPr>
            <a:xfrm>
              <a:off x="8868308" y="3353231"/>
              <a:ext cx="118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prstClr val="white"/>
                  </a:solidFill>
                  <a:latin typeface="Antonio" panose="02000503000000000000" pitchFamily="2" charset="0"/>
                </a:rPr>
                <a:t>-4%</a:t>
              </a:r>
            </a:p>
            <a:p>
              <a:pPr algn="ctr"/>
              <a:r>
                <a:rPr lang="en-GB" sz="2400" dirty="0">
                  <a:solidFill>
                    <a:prstClr val="white"/>
                  </a:solidFill>
                  <a:latin typeface="Antonio" panose="02000503000000000000" pitchFamily="2" charset="0"/>
                </a:rPr>
                <a:t>LESS</a:t>
              </a:r>
            </a:p>
          </p:txBody>
        </p:sp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98233" y="3345729"/>
              <a:ext cx="1032508" cy="846000"/>
            </a:xfrm>
            <a:prstGeom prst="rect">
              <a:avLst/>
            </a:prstGeom>
          </p:spPr>
        </p:pic>
      </p:grpSp>
      <p:sp>
        <p:nvSpPr>
          <p:cNvPr id="25" name="Rectangle 24" hidden="1"/>
          <p:cNvSpPr/>
          <p:nvPr/>
        </p:nvSpPr>
        <p:spPr>
          <a:xfrm>
            <a:off x="855219" y="4977172"/>
            <a:ext cx="3692609" cy="4680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4893048" y="1862980"/>
            <a:ext cx="1902516" cy="846000"/>
            <a:chOff x="8205944" y="2001193"/>
            <a:chExt cx="1902516" cy="846000"/>
          </a:xfrm>
        </p:grpSpPr>
        <p:sp>
          <p:nvSpPr>
            <p:cNvPr id="27" name="TextBox 26"/>
            <p:cNvSpPr txBox="1"/>
            <p:nvPr/>
          </p:nvSpPr>
          <p:spPr>
            <a:xfrm>
              <a:off x="8899107" y="2008695"/>
              <a:ext cx="120935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prstClr val="white"/>
                  </a:solidFill>
                  <a:latin typeface="Antonio" panose="02000503000000000000" pitchFamily="2" charset="0"/>
                </a:rPr>
                <a:t>+70%</a:t>
              </a:r>
            </a:p>
            <a:p>
              <a:pPr algn="ctr"/>
              <a:r>
                <a:rPr lang="en-GB" sz="2400" dirty="0">
                  <a:solidFill>
                    <a:prstClr val="white"/>
                  </a:solidFill>
                  <a:latin typeface="Antonio" panose="02000503000000000000" pitchFamily="2" charset="0"/>
                </a:rPr>
                <a:t>MORE</a:t>
              </a:r>
            </a:p>
          </p:txBody>
        </p:sp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05944" y="2001193"/>
              <a:ext cx="847920" cy="846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41173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  <p:bldP spid="2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-1" y="5778000"/>
            <a:ext cx="12192002" cy="1080000"/>
          </a:xfrm>
          <a:prstGeom prst="rect">
            <a:avLst/>
          </a:prstGeom>
          <a:solidFill>
            <a:srgbClr val="E689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5777137"/>
            <a:ext cx="121920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9396218" y="5898468"/>
            <a:ext cx="2172390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GB" sz="900" dirty="0">
                <a:solidFill>
                  <a:prstClr val="whit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www.ValueBuilder.com copyright 2018</a:t>
            </a:r>
          </a:p>
        </p:txBody>
      </p:sp>
      <p:sp>
        <p:nvSpPr>
          <p:cNvPr id="6" name="TextBox 6Main Title"/>
          <p:cNvSpPr txBox="1"/>
          <p:nvPr/>
        </p:nvSpPr>
        <p:spPr>
          <a:xfrm>
            <a:off x="543099" y="569089"/>
            <a:ext cx="49768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prstClr val="white"/>
                </a:solidFill>
                <a:latin typeface="Antonio" panose="02000503000000000000" pitchFamily="2" charset="0"/>
              </a:rPr>
              <a:t>Most </a:t>
            </a:r>
            <a:r>
              <a:rPr lang="fr-FR" sz="3200" dirty="0" err="1">
                <a:solidFill>
                  <a:prstClr val="white"/>
                </a:solidFill>
                <a:latin typeface="Antonio" panose="02000503000000000000" pitchFamily="2" charset="0"/>
              </a:rPr>
              <a:t>Would</a:t>
            </a:r>
            <a:r>
              <a:rPr lang="fr-FR" sz="3200" dirty="0">
                <a:solidFill>
                  <a:prstClr val="white"/>
                </a:solidFill>
                <a:latin typeface="Antonio" panose="02000503000000000000" pitchFamily="2" charset="0"/>
              </a:rPr>
              <a:t> </a:t>
            </a:r>
            <a:r>
              <a:rPr lang="fr-FR" sz="3200" dirty="0" err="1">
                <a:solidFill>
                  <a:prstClr val="white"/>
                </a:solidFill>
                <a:latin typeface="Antonio" panose="02000503000000000000" pitchFamily="2" charset="0"/>
              </a:rPr>
              <a:t>Turn</a:t>
            </a:r>
            <a:r>
              <a:rPr lang="fr-FR" sz="3200" dirty="0">
                <a:solidFill>
                  <a:prstClr val="white"/>
                </a:solidFill>
                <a:latin typeface="Antonio" panose="02000503000000000000" pitchFamily="2" charset="0"/>
              </a:rPr>
              <a:t> To Peer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673536" y="1070495"/>
            <a:ext cx="3600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587388" y="1160748"/>
            <a:ext cx="711619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prstClr val="white"/>
                </a:solidFill>
                <a:latin typeface="Open Sans"/>
              </a:rPr>
              <a:t>Who would you turn to for advice on building the Value of Your Company?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22063" y="5451279"/>
            <a:ext cx="9360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>
                <a:solidFill>
                  <a:prstClr val="white"/>
                </a:solidFill>
              </a:rPr>
              <a:t>n = 3,305</a:t>
            </a:r>
          </a:p>
          <a:p>
            <a:endParaRPr lang="en-GB" dirty="0">
              <a:solidFill>
                <a:prstClr val="black"/>
              </a:solidFill>
            </a:endParaRPr>
          </a:p>
        </p:txBody>
      </p:sp>
      <p:graphicFrame>
        <p:nvGraphicFramePr>
          <p:cNvPr id="24" name="Chart 23"/>
          <p:cNvGraphicFramePr/>
          <p:nvPr/>
        </p:nvGraphicFramePr>
        <p:xfrm>
          <a:off x="2032000" y="1664805"/>
          <a:ext cx="8128000" cy="39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ctangle 1"/>
          <p:cNvSpPr/>
          <p:nvPr/>
        </p:nvSpPr>
        <p:spPr>
          <a:xfrm>
            <a:off x="1788660" y="2132888"/>
            <a:ext cx="7871736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788660" y="2438919"/>
            <a:ext cx="7706290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788660" y="2744950"/>
            <a:ext cx="7706290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788660" y="3050981"/>
            <a:ext cx="4644517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788660" y="3357012"/>
            <a:ext cx="4644517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788660" y="3663043"/>
            <a:ext cx="4644517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788660" y="3969074"/>
            <a:ext cx="4644517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788660" y="4275105"/>
            <a:ext cx="4644517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788660" y="4581136"/>
            <a:ext cx="4644517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788660" y="4887167"/>
            <a:ext cx="4644517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788660" y="5193196"/>
            <a:ext cx="4644517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788660" y="1783652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788660" y="2089175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788660" y="2394698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1788660" y="2700221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788660" y="3005744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788660" y="3311267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1788660" y="3616790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1788660" y="3922313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1788660" y="4227836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1788660" y="4533359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1788660" y="4879996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5" name="Rectangle 34" hidden="1"/>
          <p:cNvSpPr/>
          <p:nvPr/>
        </p:nvSpPr>
        <p:spPr>
          <a:xfrm>
            <a:off x="1788660" y="5168028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4326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7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9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0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  <p:bldP spid="2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1" grpId="0" animBg="1"/>
      <p:bldP spid="22" grpId="0" animBg="1"/>
      <p:bldP spid="23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-1" y="5778000"/>
            <a:ext cx="12192002" cy="1080000"/>
          </a:xfrm>
          <a:prstGeom prst="rect">
            <a:avLst/>
          </a:prstGeom>
          <a:solidFill>
            <a:srgbClr val="E689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5777137"/>
            <a:ext cx="121920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9396218" y="5898468"/>
            <a:ext cx="2172390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GB" sz="900" dirty="0">
                <a:solidFill>
                  <a:prstClr val="whit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www.ValueBuilder.com copyright 2018</a:t>
            </a:r>
          </a:p>
        </p:txBody>
      </p:sp>
      <p:sp>
        <p:nvSpPr>
          <p:cNvPr id="6" name="TextBox 6Main Title"/>
          <p:cNvSpPr txBox="1"/>
          <p:nvPr/>
        </p:nvSpPr>
        <p:spPr>
          <a:xfrm>
            <a:off x="543098" y="569089"/>
            <a:ext cx="78211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prstClr val="white"/>
                </a:solidFill>
                <a:latin typeface="Antonio" panose="02000503000000000000" pitchFamily="2" charset="0"/>
              </a:rPr>
              <a:t>4 in 10 </a:t>
            </a:r>
            <a:r>
              <a:rPr lang="fr-FR" sz="3200" dirty="0" err="1">
                <a:solidFill>
                  <a:prstClr val="white"/>
                </a:solidFill>
                <a:latin typeface="Antonio" panose="02000503000000000000" pitchFamily="2" charset="0"/>
              </a:rPr>
              <a:t>Seek</a:t>
            </a:r>
            <a:r>
              <a:rPr lang="fr-FR" sz="3200" dirty="0">
                <a:solidFill>
                  <a:prstClr val="white"/>
                </a:solidFill>
                <a:latin typeface="Antonio" panose="02000503000000000000" pitchFamily="2" charset="0"/>
              </a:rPr>
              <a:t> The </a:t>
            </a:r>
            <a:r>
              <a:rPr lang="fr-FR" sz="3200" dirty="0" err="1">
                <a:solidFill>
                  <a:prstClr val="white"/>
                </a:solidFill>
                <a:latin typeface="Antonio" panose="02000503000000000000" pitchFamily="2" charset="0"/>
              </a:rPr>
              <a:t>Advice</a:t>
            </a:r>
            <a:r>
              <a:rPr lang="fr-FR" sz="3200" dirty="0">
                <a:solidFill>
                  <a:prstClr val="white"/>
                </a:solidFill>
                <a:latin typeface="Antonio" panose="02000503000000000000" pitchFamily="2" charset="0"/>
              </a:rPr>
              <a:t> of An </a:t>
            </a:r>
            <a:r>
              <a:rPr lang="fr-FR" sz="3200" dirty="0" err="1">
                <a:solidFill>
                  <a:prstClr val="white"/>
                </a:solidFill>
                <a:latin typeface="Antonio" panose="02000503000000000000" pitchFamily="2" charset="0"/>
              </a:rPr>
              <a:t>Accountant</a:t>
            </a:r>
            <a:endParaRPr lang="fr-FR" sz="3200" dirty="0">
              <a:solidFill>
                <a:prstClr val="white"/>
              </a:solidFill>
              <a:latin typeface="Antonio" panose="02000503000000000000" pitchFamily="2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673536" y="1070495"/>
            <a:ext cx="6120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587388" y="1160748"/>
            <a:ext cx="711619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prstClr val="white"/>
                </a:solidFill>
                <a:latin typeface="Open Sans"/>
              </a:rPr>
              <a:t>Who would you turn to for advice on building the Value of Your Company?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22063" y="5451279"/>
            <a:ext cx="9360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>
                <a:solidFill>
                  <a:prstClr val="white"/>
                </a:solidFill>
              </a:rPr>
              <a:t>n = 3,305</a:t>
            </a:r>
          </a:p>
          <a:p>
            <a:endParaRPr lang="en-GB" dirty="0">
              <a:solidFill>
                <a:prstClr val="black"/>
              </a:solidFill>
            </a:endParaRPr>
          </a:p>
        </p:txBody>
      </p:sp>
      <p:graphicFrame>
        <p:nvGraphicFramePr>
          <p:cNvPr id="24" name="Chart 23"/>
          <p:cNvGraphicFramePr/>
          <p:nvPr/>
        </p:nvGraphicFramePr>
        <p:xfrm>
          <a:off x="2032000" y="1664805"/>
          <a:ext cx="8128000" cy="39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ctangle 1" hidden="1"/>
          <p:cNvSpPr/>
          <p:nvPr/>
        </p:nvSpPr>
        <p:spPr>
          <a:xfrm>
            <a:off x="1788660" y="2132888"/>
            <a:ext cx="7871736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1" name="Rectangle 10" hidden="1"/>
          <p:cNvSpPr/>
          <p:nvPr/>
        </p:nvSpPr>
        <p:spPr>
          <a:xfrm>
            <a:off x="1788660" y="2438919"/>
            <a:ext cx="7706290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2" name="Rectangle 11" hidden="1"/>
          <p:cNvSpPr/>
          <p:nvPr/>
        </p:nvSpPr>
        <p:spPr>
          <a:xfrm>
            <a:off x="1788660" y="2744950"/>
            <a:ext cx="7706290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3" name="Rectangle 12" hidden="1"/>
          <p:cNvSpPr/>
          <p:nvPr/>
        </p:nvSpPr>
        <p:spPr>
          <a:xfrm>
            <a:off x="1788660" y="3050981"/>
            <a:ext cx="4644517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4" name="Rectangle 13" hidden="1"/>
          <p:cNvSpPr/>
          <p:nvPr/>
        </p:nvSpPr>
        <p:spPr>
          <a:xfrm>
            <a:off x="1788660" y="3357012"/>
            <a:ext cx="4644517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5" name="Rectangle 14" hidden="1"/>
          <p:cNvSpPr/>
          <p:nvPr/>
        </p:nvSpPr>
        <p:spPr>
          <a:xfrm>
            <a:off x="1788660" y="3663043"/>
            <a:ext cx="4644517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6" name="Rectangle 15" hidden="1"/>
          <p:cNvSpPr/>
          <p:nvPr/>
        </p:nvSpPr>
        <p:spPr>
          <a:xfrm>
            <a:off x="1788660" y="3969074"/>
            <a:ext cx="4644517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7" name="Rectangle 16" hidden="1"/>
          <p:cNvSpPr/>
          <p:nvPr/>
        </p:nvSpPr>
        <p:spPr>
          <a:xfrm>
            <a:off x="1788660" y="4275105"/>
            <a:ext cx="4644517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8" name="Rectangle 17" hidden="1"/>
          <p:cNvSpPr/>
          <p:nvPr/>
        </p:nvSpPr>
        <p:spPr>
          <a:xfrm>
            <a:off x="1788660" y="4581136"/>
            <a:ext cx="4644517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1" name="Rectangle 20" hidden="1"/>
          <p:cNvSpPr/>
          <p:nvPr/>
        </p:nvSpPr>
        <p:spPr>
          <a:xfrm>
            <a:off x="1788660" y="4887167"/>
            <a:ext cx="4644517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2" name="Rectangle 21" hidden="1"/>
          <p:cNvSpPr/>
          <p:nvPr/>
        </p:nvSpPr>
        <p:spPr>
          <a:xfrm>
            <a:off x="1788660" y="5193196"/>
            <a:ext cx="4644517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788660" y="1783652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5" name="Rectangle 24" hidden="1"/>
          <p:cNvSpPr/>
          <p:nvPr/>
        </p:nvSpPr>
        <p:spPr>
          <a:xfrm>
            <a:off x="1788660" y="2089175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788660" y="2394698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1788660" y="2700221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788660" y="3005744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788660" y="3311267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1788660" y="3616790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1788660" y="3922313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1788660" y="4227836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1788660" y="4533359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1788660" y="4879996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1788660" y="5168028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grpSp>
        <p:nvGrpSpPr>
          <p:cNvPr id="36" name="Group 35" hidden="1"/>
          <p:cNvGrpSpPr/>
          <p:nvPr/>
        </p:nvGrpSpPr>
        <p:grpSpPr>
          <a:xfrm>
            <a:off x="9715333" y="4002596"/>
            <a:ext cx="1837208" cy="846000"/>
            <a:chOff x="8271252" y="4600631"/>
            <a:chExt cx="1837208" cy="846000"/>
          </a:xfrm>
        </p:grpSpPr>
        <p:sp>
          <p:nvSpPr>
            <p:cNvPr id="37" name="TextBox 36"/>
            <p:cNvSpPr txBox="1"/>
            <p:nvPr/>
          </p:nvSpPr>
          <p:spPr>
            <a:xfrm>
              <a:off x="9053864" y="4608133"/>
              <a:ext cx="105459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prstClr val="white"/>
                  </a:solidFill>
                  <a:latin typeface="Antonio" panose="02000503000000000000" pitchFamily="2" charset="0"/>
                </a:rPr>
                <a:t>-6%</a:t>
              </a:r>
            </a:p>
            <a:p>
              <a:pPr algn="ctr"/>
              <a:r>
                <a:rPr lang="en-GB" sz="2400" dirty="0">
                  <a:solidFill>
                    <a:prstClr val="white"/>
                  </a:solidFill>
                  <a:latin typeface="Antonio" panose="02000503000000000000" pitchFamily="2" charset="0"/>
                </a:rPr>
                <a:t>LESS</a:t>
              </a:r>
            </a:p>
          </p:txBody>
        </p:sp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71252" y="4600631"/>
              <a:ext cx="847923" cy="846000"/>
            </a:xfrm>
            <a:prstGeom prst="rect">
              <a:avLst/>
            </a:prstGeom>
          </p:spPr>
        </p:pic>
      </p:grpSp>
      <p:grpSp>
        <p:nvGrpSpPr>
          <p:cNvPr id="39" name="Group 38"/>
          <p:cNvGrpSpPr/>
          <p:nvPr/>
        </p:nvGrpSpPr>
        <p:grpSpPr>
          <a:xfrm>
            <a:off x="9760098" y="1443927"/>
            <a:ext cx="1902516" cy="846000"/>
            <a:chOff x="8205944" y="2001193"/>
            <a:chExt cx="1902516" cy="846000"/>
          </a:xfrm>
        </p:grpSpPr>
        <p:sp>
          <p:nvSpPr>
            <p:cNvPr id="40" name="TextBox 39"/>
            <p:cNvSpPr txBox="1"/>
            <p:nvPr/>
          </p:nvSpPr>
          <p:spPr>
            <a:xfrm>
              <a:off x="8899107" y="2008695"/>
              <a:ext cx="120935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prstClr val="white"/>
                  </a:solidFill>
                  <a:latin typeface="Antonio" panose="02000503000000000000" pitchFamily="2" charset="0"/>
                </a:rPr>
                <a:t>-14%</a:t>
              </a:r>
            </a:p>
            <a:p>
              <a:pPr algn="ctr"/>
              <a:r>
                <a:rPr lang="en-GB" sz="2400" dirty="0">
                  <a:solidFill>
                    <a:prstClr val="white"/>
                  </a:solidFill>
                  <a:latin typeface="Antonio" panose="02000503000000000000" pitchFamily="2" charset="0"/>
                </a:rPr>
                <a:t>LESS</a:t>
              </a:r>
            </a:p>
          </p:txBody>
        </p:sp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05944" y="2001193"/>
              <a:ext cx="847920" cy="846000"/>
            </a:xfrm>
            <a:prstGeom prst="rect">
              <a:avLst/>
            </a:prstGeom>
          </p:spPr>
        </p:pic>
      </p:grpSp>
      <p:grpSp>
        <p:nvGrpSpPr>
          <p:cNvPr id="42" name="Group 41"/>
          <p:cNvGrpSpPr/>
          <p:nvPr/>
        </p:nvGrpSpPr>
        <p:grpSpPr>
          <a:xfrm>
            <a:off x="9732319" y="2323898"/>
            <a:ext cx="1958075" cy="846000"/>
            <a:chOff x="8098233" y="3345729"/>
            <a:chExt cx="1958075" cy="846000"/>
          </a:xfrm>
        </p:grpSpPr>
        <p:sp>
          <p:nvSpPr>
            <p:cNvPr id="43" name="TextBox 42"/>
            <p:cNvSpPr txBox="1"/>
            <p:nvPr/>
          </p:nvSpPr>
          <p:spPr>
            <a:xfrm>
              <a:off x="8868308" y="3353231"/>
              <a:ext cx="118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prstClr val="white"/>
                  </a:solidFill>
                  <a:latin typeface="Antonio" panose="02000503000000000000" pitchFamily="2" charset="0"/>
                </a:rPr>
                <a:t>+10%</a:t>
              </a:r>
            </a:p>
            <a:p>
              <a:pPr algn="ctr"/>
              <a:r>
                <a:rPr lang="en-GB" sz="2400" dirty="0">
                  <a:solidFill>
                    <a:prstClr val="white"/>
                  </a:solidFill>
                  <a:latin typeface="Antonio" panose="02000503000000000000" pitchFamily="2" charset="0"/>
                </a:rPr>
                <a:t>MORE</a:t>
              </a:r>
            </a:p>
          </p:txBody>
        </p:sp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98233" y="3345729"/>
              <a:ext cx="1032508" cy="846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36098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1" grpId="0" animBg="1"/>
      <p:bldP spid="22" grpId="0" animBg="1"/>
      <p:bldP spid="2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-1" y="5778000"/>
            <a:ext cx="12192002" cy="1080000"/>
          </a:xfrm>
          <a:prstGeom prst="rect">
            <a:avLst/>
          </a:prstGeom>
          <a:solidFill>
            <a:srgbClr val="E689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5777137"/>
            <a:ext cx="121920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9396218" y="5898468"/>
            <a:ext cx="2172390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GB" sz="900" dirty="0">
                <a:solidFill>
                  <a:prstClr val="whit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www.ValueBuilder.com copyright 2018</a:t>
            </a:r>
          </a:p>
        </p:txBody>
      </p:sp>
      <p:sp>
        <p:nvSpPr>
          <p:cNvPr id="6" name="TextBox 6Main Title"/>
          <p:cNvSpPr txBox="1"/>
          <p:nvPr/>
        </p:nvSpPr>
        <p:spPr>
          <a:xfrm>
            <a:off x="543099" y="569089"/>
            <a:ext cx="49768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 err="1">
                <a:solidFill>
                  <a:prstClr val="white"/>
                </a:solidFill>
                <a:latin typeface="Antonio" panose="02000503000000000000" pitchFamily="2" charset="0"/>
              </a:rPr>
              <a:t>Craftspeople</a:t>
            </a:r>
            <a:r>
              <a:rPr lang="fr-FR" sz="3200" dirty="0">
                <a:solidFill>
                  <a:prstClr val="white"/>
                </a:solidFill>
                <a:latin typeface="Antonio" panose="02000503000000000000" pitchFamily="2" charset="0"/>
              </a:rPr>
              <a:t> </a:t>
            </a:r>
            <a:r>
              <a:rPr lang="fr-FR" sz="3200" dirty="0" err="1">
                <a:solidFill>
                  <a:prstClr val="white"/>
                </a:solidFill>
                <a:latin typeface="Antonio" panose="02000503000000000000" pitchFamily="2" charset="0"/>
              </a:rPr>
              <a:t>Turn</a:t>
            </a:r>
            <a:r>
              <a:rPr lang="fr-FR" sz="3200" dirty="0">
                <a:solidFill>
                  <a:prstClr val="white"/>
                </a:solidFill>
                <a:latin typeface="Antonio" panose="02000503000000000000" pitchFamily="2" charset="0"/>
              </a:rPr>
              <a:t> To A </a:t>
            </a:r>
            <a:r>
              <a:rPr lang="fr-FR" sz="3200" dirty="0" err="1">
                <a:solidFill>
                  <a:prstClr val="white"/>
                </a:solidFill>
                <a:latin typeface="Antonio" panose="02000503000000000000" pitchFamily="2" charset="0"/>
              </a:rPr>
              <a:t>Friend</a:t>
            </a:r>
            <a:endParaRPr lang="fr-FR" sz="3200" dirty="0">
              <a:solidFill>
                <a:prstClr val="white"/>
              </a:solidFill>
              <a:latin typeface="Antonio" panose="02000503000000000000" pitchFamily="2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673536" y="1070495"/>
            <a:ext cx="4392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587388" y="1160748"/>
            <a:ext cx="711619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prstClr val="white"/>
                </a:solidFill>
                <a:latin typeface="Open Sans"/>
              </a:rPr>
              <a:t>Who would you turn to for advice on building the Value of Your Company?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22063" y="5451279"/>
            <a:ext cx="9360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>
                <a:solidFill>
                  <a:prstClr val="white"/>
                </a:solidFill>
              </a:rPr>
              <a:t>n = 3,305</a:t>
            </a:r>
          </a:p>
          <a:p>
            <a:endParaRPr lang="en-GB" dirty="0">
              <a:solidFill>
                <a:prstClr val="black"/>
              </a:solidFill>
            </a:endParaRPr>
          </a:p>
        </p:txBody>
      </p:sp>
      <p:graphicFrame>
        <p:nvGraphicFramePr>
          <p:cNvPr id="24" name="Chart 23"/>
          <p:cNvGraphicFramePr/>
          <p:nvPr/>
        </p:nvGraphicFramePr>
        <p:xfrm>
          <a:off x="2032000" y="1664805"/>
          <a:ext cx="8128000" cy="39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ctangle 1" hidden="1"/>
          <p:cNvSpPr/>
          <p:nvPr/>
        </p:nvSpPr>
        <p:spPr>
          <a:xfrm>
            <a:off x="1788660" y="2132888"/>
            <a:ext cx="7871736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1" name="Rectangle 10" hidden="1"/>
          <p:cNvSpPr/>
          <p:nvPr/>
        </p:nvSpPr>
        <p:spPr>
          <a:xfrm>
            <a:off x="1788660" y="2438919"/>
            <a:ext cx="7706290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2" name="Rectangle 11" hidden="1"/>
          <p:cNvSpPr/>
          <p:nvPr/>
        </p:nvSpPr>
        <p:spPr>
          <a:xfrm>
            <a:off x="1788660" y="2744950"/>
            <a:ext cx="7706290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3" name="Rectangle 12" hidden="1"/>
          <p:cNvSpPr/>
          <p:nvPr/>
        </p:nvSpPr>
        <p:spPr>
          <a:xfrm>
            <a:off x="1788660" y="3050981"/>
            <a:ext cx="4644517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4" name="Rectangle 13" hidden="1"/>
          <p:cNvSpPr/>
          <p:nvPr/>
        </p:nvSpPr>
        <p:spPr>
          <a:xfrm>
            <a:off x="1788660" y="3357012"/>
            <a:ext cx="4644517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5" name="Rectangle 14" hidden="1"/>
          <p:cNvSpPr/>
          <p:nvPr/>
        </p:nvSpPr>
        <p:spPr>
          <a:xfrm>
            <a:off x="1788660" y="3663043"/>
            <a:ext cx="4644517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6" name="Rectangle 15" hidden="1"/>
          <p:cNvSpPr/>
          <p:nvPr/>
        </p:nvSpPr>
        <p:spPr>
          <a:xfrm>
            <a:off x="1788660" y="3969074"/>
            <a:ext cx="4644517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7" name="Rectangle 16" hidden="1"/>
          <p:cNvSpPr/>
          <p:nvPr/>
        </p:nvSpPr>
        <p:spPr>
          <a:xfrm>
            <a:off x="1788660" y="4275105"/>
            <a:ext cx="4644517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8" name="Rectangle 17" hidden="1"/>
          <p:cNvSpPr/>
          <p:nvPr/>
        </p:nvSpPr>
        <p:spPr>
          <a:xfrm>
            <a:off x="1788660" y="4581136"/>
            <a:ext cx="4644517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1" name="Rectangle 20" hidden="1"/>
          <p:cNvSpPr/>
          <p:nvPr/>
        </p:nvSpPr>
        <p:spPr>
          <a:xfrm>
            <a:off x="1788660" y="4887167"/>
            <a:ext cx="4644517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2" name="Rectangle 21" hidden="1"/>
          <p:cNvSpPr/>
          <p:nvPr/>
        </p:nvSpPr>
        <p:spPr>
          <a:xfrm>
            <a:off x="1788660" y="5193196"/>
            <a:ext cx="4644517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788660" y="1783652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788660" y="2089175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788660" y="2394698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1788660" y="2700221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8" name="Rectangle 27" hidden="1"/>
          <p:cNvSpPr/>
          <p:nvPr/>
        </p:nvSpPr>
        <p:spPr>
          <a:xfrm>
            <a:off x="1788660" y="3005744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788660" y="3311267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1788660" y="3616790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1788660" y="3922313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1788660" y="4227836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1788660" y="4533359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1788660" y="4879996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1788660" y="5168028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grpSp>
        <p:nvGrpSpPr>
          <p:cNvPr id="36" name="Group 35"/>
          <p:cNvGrpSpPr/>
          <p:nvPr/>
        </p:nvGrpSpPr>
        <p:grpSpPr>
          <a:xfrm>
            <a:off x="8688288" y="3032956"/>
            <a:ext cx="1837208" cy="846000"/>
            <a:chOff x="8271252" y="4600631"/>
            <a:chExt cx="1837208" cy="846000"/>
          </a:xfrm>
        </p:grpSpPr>
        <p:sp>
          <p:nvSpPr>
            <p:cNvPr id="37" name="TextBox 36"/>
            <p:cNvSpPr txBox="1"/>
            <p:nvPr/>
          </p:nvSpPr>
          <p:spPr>
            <a:xfrm>
              <a:off x="9053864" y="4608133"/>
              <a:ext cx="105459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prstClr val="white"/>
                  </a:solidFill>
                  <a:latin typeface="Antonio" panose="02000503000000000000" pitchFamily="2" charset="0"/>
                </a:rPr>
                <a:t>-11%</a:t>
              </a:r>
            </a:p>
            <a:p>
              <a:pPr algn="ctr"/>
              <a:r>
                <a:rPr lang="en-GB" sz="2400" dirty="0">
                  <a:solidFill>
                    <a:prstClr val="white"/>
                  </a:solidFill>
                  <a:latin typeface="Antonio" panose="02000503000000000000" pitchFamily="2" charset="0"/>
                </a:rPr>
                <a:t>LESS</a:t>
              </a:r>
            </a:p>
          </p:txBody>
        </p:sp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71252" y="4600631"/>
              <a:ext cx="847923" cy="846000"/>
            </a:xfrm>
            <a:prstGeom prst="rect">
              <a:avLst/>
            </a:prstGeom>
          </p:spPr>
        </p:pic>
      </p:grpSp>
      <p:grpSp>
        <p:nvGrpSpPr>
          <p:cNvPr id="39" name="Group 38"/>
          <p:cNvGrpSpPr/>
          <p:nvPr/>
        </p:nvGrpSpPr>
        <p:grpSpPr>
          <a:xfrm>
            <a:off x="6780076" y="3032956"/>
            <a:ext cx="1902516" cy="846000"/>
            <a:chOff x="8205944" y="2001193"/>
            <a:chExt cx="1902516" cy="846000"/>
          </a:xfrm>
        </p:grpSpPr>
        <p:sp>
          <p:nvSpPr>
            <p:cNvPr id="40" name="TextBox 39"/>
            <p:cNvSpPr txBox="1"/>
            <p:nvPr/>
          </p:nvSpPr>
          <p:spPr>
            <a:xfrm>
              <a:off x="8899107" y="2008695"/>
              <a:ext cx="120935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prstClr val="white"/>
                  </a:solidFill>
                  <a:latin typeface="Antonio" panose="02000503000000000000" pitchFamily="2" charset="0"/>
                </a:rPr>
                <a:t>+33%</a:t>
              </a:r>
            </a:p>
            <a:p>
              <a:pPr algn="ctr"/>
              <a:r>
                <a:rPr lang="en-GB" sz="2400" dirty="0">
                  <a:solidFill>
                    <a:prstClr val="white"/>
                  </a:solidFill>
                  <a:latin typeface="Antonio" panose="02000503000000000000" pitchFamily="2" charset="0"/>
                </a:rPr>
                <a:t>MORE</a:t>
              </a:r>
            </a:p>
          </p:txBody>
        </p:sp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05944" y="2001193"/>
              <a:ext cx="847920" cy="846000"/>
            </a:xfrm>
            <a:prstGeom prst="rect">
              <a:avLst/>
            </a:prstGeom>
          </p:spPr>
        </p:pic>
      </p:grpSp>
      <p:grpSp>
        <p:nvGrpSpPr>
          <p:cNvPr id="42" name="Group 41" hidden="1"/>
          <p:cNvGrpSpPr/>
          <p:nvPr/>
        </p:nvGrpSpPr>
        <p:grpSpPr>
          <a:xfrm>
            <a:off x="9627468" y="2810477"/>
            <a:ext cx="1958075" cy="846000"/>
            <a:chOff x="8098233" y="3345729"/>
            <a:chExt cx="1958075" cy="846000"/>
          </a:xfrm>
        </p:grpSpPr>
        <p:sp>
          <p:nvSpPr>
            <p:cNvPr id="43" name="TextBox 42"/>
            <p:cNvSpPr txBox="1"/>
            <p:nvPr/>
          </p:nvSpPr>
          <p:spPr>
            <a:xfrm>
              <a:off x="8868308" y="3353231"/>
              <a:ext cx="118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prstClr val="white"/>
                  </a:solidFill>
                  <a:latin typeface="Antonio" panose="02000503000000000000" pitchFamily="2" charset="0"/>
                </a:rPr>
                <a:t>+10%</a:t>
              </a:r>
            </a:p>
            <a:p>
              <a:pPr algn="ctr"/>
              <a:r>
                <a:rPr lang="en-GB" sz="2400" dirty="0">
                  <a:solidFill>
                    <a:prstClr val="white"/>
                  </a:solidFill>
                  <a:latin typeface="Antonio" panose="02000503000000000000" pitchFamily="2" charset="0"/>
                </a:rPr>
                <a:t>MORE</a:t>
              </a:r>
            </a:p>
          </p:txBody>
        </p:sp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98233" y="3345729"/>
              <a:ext cx="1032508" cy="846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2239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1" grpId="0" animBg="1"/>
      <p:bldP spid="2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-1" y="5778000"/>
            <a:ext cx="12192002" cy="1080000"/>
          </a:xfrm>
          <a:prstGeom prst="rect">
            <a:avLst/>
          </a:prstGeom>
          <a:solidFill>
            <a:srgbClr val="E689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5777137"/>
            <a:ext cx="121920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9396218" y="5898468"/>
            <a:ext cx="2172390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GB" sz="900" dirty="0">
                <a:solidFill>
                  <a:prstClr val="whit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www.ValueBuilder.com copyright 2018</a:t>
            </a:r>
          </a:p>
        </p:txBody>
      </p:sp>
      <p:sp>
        <p:nvSpPr>
          <p:cNvPr id="6" name="TextBox 6Main Title"/>
          <p:cNvSpPr txBox="1"/>
          <p:nvPr/>
        </p:nvSpPr>
        <p:spPr>
          <a:xfrm>
            <a:off x="543098" y="569089"/>
            <a:ext cx="101614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 err="1">
                <a:solidFill>
                  <a:prstClr val="white"/>
                </a:solidFill>
                <a:latin typeface="Antonio" panose="02000503000000000000" pitchFamily="2" charset="0"/>
              </a:rPr>
              <a:t>Craftspeople</a:t>
            </a:r>
            <a:r>
              <a:rPr lang="fr-FR" sz="3200" dirty="0">
                <a:solidFill>
                  <a:prstClr val="white"/>
                </a:solidFill>
                <a:latin typeface="Antonio" panose="02000503000000000000" pitchFamily="2" charset="0"/>
              </a:rPr>
              <a:t> </a:t>
            </a:r>
            <a:r>
              <a:rPr lang="fr-FR" sz="3200" dirty="0" err="1">
                <a:solidFill>
                  <a:prstClr val="white"/>
                </a:solidFill>
                <a:latin typeface="Antonio" panose="02000503000000000000" pitchFamily="2" charset="0"/>
              </a:rPr>
              <a:t>Less</a:t>
            </a:r>
            <a:r>
              <a:rPr lang="fr-FR" sz="3200" dirty="0">
                <a:solidFill>
                  <a:prstClr val="white"/>
                </a:solidFill>
                <a:latin typeface="Antonio" panose="02000503000000000000" pitchFamily="2" charset="0"/>
              </a:rPr>
              <a:t> </a:t>
            </a:r>
            <a:r>
              <a:rPr lang="fr-FR" sz="3200" dirty="0" err="1">
                <a:solidFill>
                  <a:prstClr val="white"/>
                </a:solidFill>
                <a:latin typeface="Antonio" panose="02000503000000000000" pitchFamily="2" charset="0"/>
              </a:rPr>
              <a:t>Likely</a:t>
            </a:r>
            <a:r>
              <a:rPr lang="fr-FR" sz="3200" dirty="0">
                <a:solidFill>
                  <a:prstClr val="white"/>
                </a:solidFill>
                <a:latin typeface="Antonio" panose="02000503000000000000" pitchFamily="2" charset="0"/>
              </a:rPr>
              <a:t> To </a:t>
            </a:r>
            <a:r>
              <a:rPr lang="fr-FR" sz="3200" dirty="0" err="1">
                <a:solidFill>
                  <a:prstClr val="white"/>
                </a:solidFill>
                <a:latin typeface="Antonio" panose="02000503000000000000" pitchFamily="2" charset="0"/>
              </a:rPr>
              <a:t>Turn</a:t>
            </a:r>
            <a:r>
              <a:rPr lang="fr-FR" sz="3200" dirty="0">
                <a:solidFill>
                  <a:prstClr val="white"/>
                </a:solidFill>
                <a:latin typeface="Antonio" panose="02000503000000000000" pitchFamily="2" charset="0"/>
              </a:rPr>
              <a:t> To An </a:t>
            </a:r>
            <a:r>
              <a:rPr lang="fr-FR" sz="3200" dirty="0" err="1">
                <a:solidFill>
                  <a:prstClr val="white"/>
                </a:solidFill>
                <a:latin typeface="Antonio" panose="02000503000000000000" pitchFamily="2" charset="0"/>
              </a:rPr>
              <a:t>Intermediary</a:t>
            </a:r>
            <a:endParaRPr lang="fr-FR" sz="3200" dirty="0">
              <a:solidFill>
                <a:prstClr val="white"/>
              </a:solidFill>
              <a:latin typeface="Antonio" panose="02000503000000000000" pitchFamily="2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673536" y="1070495"/>
            <a:ext cx="7560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587388" y="1160748"/>
            <a:ext cx="711619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prstClr val="white"/>
                </a:solidFill>
                <a:latin typeface="Open Sans"/>
              </a:rPr>
              <a:t>Who would you turn to for advice on building the Value of Your Company?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22063" y="5451279"/>
            <a:ext cx="9360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>
                <a:solidFill>
                  <a:prstClr val="white"/>
                </a:solidFill>
              </a:rPr>
              <a:t>n = 3,305</a:t>
            </a:r>
          </a:p>
          <a:p>
            <a:endParaRPr lang="en-GB" dirty="0">
              <a:solidFill>
                <a:prstClr val="black"/>
              </a:solidFill>
            </a:endParaRPr>
          </a:p>
        </p:txBody>
      </p:sp>
      <p:graphicFrame>
        <p:nvGraphicFramePr>
          <p:cNvPr id="24" name="Chart 23"/>
          <p:cNvGraphicFramePr/>
          <p:nvPr/>
        </p:nvGraphicFramePr>
        <p:xfrm>
          <a:off x="2032000" y="1664805"/>
          <a:ext cx="8128000" cy="39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ctangle 1" hidden="1"/>
          <p:cNvSpPr/>
          <p:nvPr/>
        </p:nvSpPr>
        <p:spPr>
          <a:xfrm>
            <a:off x="1788660" y="2132888"/>
            <a:ext cx="7871736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1" name="Rectangle 10" hidden="1"/>
          <p:cNvSpPr/>
          <p:nvPr/>
        </p:nvSpPr>
        <p:spPr>
          <a:xfrm>
            <a:off x="1788660" y="2438919"/>
            <a:ext cx="7706290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2" name="Rectangle 11" hidden="1"/>
          <p:cNvSpPr/>
          <p:nvPr/>
        </p:nvSpPr>
        <p:spPr>
          <a:xfrm>
            <a:off x="1788660" y="2744950"/>
            <a:ext cx="7706290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3" name="Rectangle 12" hidden="1"/>
          <p:cNvSpPr/>
          <p:nvPr/>
        </p:nvSpPr>
        <p:spPr>
          <a:xfrm>
            <a:off x="1788660" y="3050981"/>
            <a:ext cx="4644517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4" name="Rectangle 13" hidden="1"/>
          <p:cNvSpPr/>
          <p:nvPr/>
        </p:nvSpPr>
        <p:spPr>
          <a:xfrm>
            <a:off x="1788660" y="3357012"/>
            <a:ext cx="4644517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5" name="Rectangle 14" hidden="1"/>
          <p:cNvSpPr/>
          <p:nvPr/>
        </p:nvSpPr>
        <p:spPr>
          <a:xfrm>
            <a:off x="1788660" y="3663043"/>
            <a:ext cx="4644517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6" name="Rectangle 15" hidden="1"/>
          <p:cNvSpPr/>
          <p:nvPr/>
        </p:nvSpPr>
        <p:spPr>
          <a:xfrm>
            <a:off x="1788660" y="3969074"/>
            <a:ext cx="4644517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7" name="Rectangle 16" hidden="1"/>
          <p:cNvSpPr/>
          <p:nvPr/>
        </p:nvSpPr>
        <p:spPr>
          <a:xfrm>
            <a:off x="1788660" y="4275105"/>
            <a:ext cx="4644517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8" name="Rectangle 17" hidden="1"/>
          <p:cNvSpPr/>
          <p:nvPr/>
        </p:nvSpPr>
        <p:spPr>
          <a:xfrm>
            <a:off x="1788660" y="4581136"/>
            <a:ext cx="4644517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1" name="Rectangle 20" hidden="1"/>
          <p:cNvSpPr/>
          <p:nvPr/>
        </p:nvSpPr>
        <p:spPr>
          <a:xfrm>
            <a:off x="1788660" y="4887167"/>
            <a:ext cx="4644517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2" name="Rectangle 21" hidden="1"/>
          <p:cNvSpPr/>
          <p:nvPr/>
        </p:nvSpPr>
        <p:spPr>
          <a:xfrm>
            <a:off x="1788660" y="5193196"/>
            <a:ext cx="4644517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788660" y="1783652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788660" y="2089175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788660" y="2394698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1788660" y="2700221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788660" y="3005744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Rectangle 28" hidden="1"/>
          <p:cNvSpPr/>
          <p:nvPr/>
        </p:nvSpPr>
        <p:spPr>
          <a:xfrm>
            <a:off x="1788660" y="3311267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1788660" y="3616790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1788660" y="3922313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1788660" y="4227836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1788660" y="4533359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1788660" y="4879996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1788660" y="5168028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grpSp>
        <p:nvGrpSpPr>
          <p:cNvPr id="36" name="Group 35" hidden="1"/>
          <p:cNvGrpSpPr/>
          <p:nvPr/>
        </p:nvGrpSpPr>
        <p:grpSpPr>
          <a:xfrm>
            <a:off x="10160000" y="3952920"/>
            <a:ext cx="1837208" cy="846000"/>
            <a:chOff x="8271252" y="4600631"/>
            <a:chExt cx="1837208" cy="846000"/>
          </a:xfrm>
        </p:grpSpPr>
        <p:sp>
          <p:nvSpPr>
            <p:cNvPr id="37" name="TextBox 36"/>
            <p:cNvSpPr txBox="1"/>
            <p:nvPr/>
          </p:nvSpPr>
          <p:spPr>
            <a:xfrm>
              <a:off x="9053864" y="4608133"/>
              <a:ext cx="105459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prstClr val="white"/>
                  </a:solidFill>
                  <a:latin typeface="Antonio" panose="02000503000000000000" pitchFamily="2" charset="0"/>
                </a:rPr>
                <a:t>-11%</a:t>
              </a:r>
            </a:p>
            <a:p>
              <a:pPr algn="ctr"/>
              <a:r>
                <a:rPr lang="en-GB" sz="2400" dirty="0">
                  <a:solidFill>
                    <a:prstClr val="white"/>
                  </a:solidFill>
                  <a:latin typeface="Antonio" panose="02000503000000000000" pitchFamily="2" charset="0"/>
                </a:rPr>
                <a:t>LESS</a:t>
              </a:r>
            </a:p>
          </p:txBody>
        </p:sp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71252" y="4600631"/>
              <a:ext cx="847923" cy="846000"/>
            </a:xfrm>
            <a:prstGeom prst="rect">
              <a:avLst/>
            </a:prstGeom>
          </p:spPr>
        </p:pic>
      </p:grpSp>
      <p:grpSp>
        <p:nvGrpSpPr>
          <p:cNvPr id="39" name="Group 38"/>
          <p:cNvGrpSpPr/>
          <p:nvPr/>
        </p:nvGrpSpPr>
        <p:grpSpPr>
          <a:xfrm>
            <a:off x="6803531" y="3136950"/>
            <a:ext cx="1902516" cy="846000"/>
            <a:chOff x="8205944" y="2001193"/>
            <a:chExt cx="1902516" cy="846000"/>
          </a:xfrm>
        </p:grpSpPr>
        <p:sp>
          <p:nvSpPr>
            <p:cNvPr id="40" name="TextBox 39"/>
            <p:cNvSpPr txBox="1"/>
            <p:nvPr/>
          </p:nvSpPr>
          <p:spPr>
            <a:xfrm>
              <a:off x="8899107" y="2008695"/>
              <a:ext cx="120935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prstClr val="white"/>
                  </a:solidFill>
                  <a:latin typeface="Antonio" panose="02000503000000000000" pitchFamily="2" charset="0"/>
                </a:rPr>
                <a:t>-22%</a:t>
              </a:r>
            </a:p>
            <a:p>
              <a:pPr algn="ctr"/>
              <a:r>
                <a:rPr lang="en-GB" sz="2400" dirty="0">
                  <a:solidFill>
                    <a:prstClr val="white"/>
                  </a:solidFill>
                  <a:latin typeface="Antonio" panose="02000503000000000000" pitchFamily="2" charset="0"/>
                </a:rPr>
                <a:t>LESS</a:t>
              </a:r>
            </a:p>
          </p:txBody>
        </p:sp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05944" y="2001193"/>
              <a:ext cx="847920" cy="846000"/>
            </a:xfrm>
            <a:prstGeom prst="rect">
              <a:avLst/>
            </a:prstGeom>
          </p:spPr>
        </p:pic>
      </p:grpSp>
      <p:grpSp>
        <p:nvGrpSpPr>
          <p:cNvPr id="42" name="Group 41" hidden="1"/>
          <p:cNvGrpSpPr/>
          <p:nvPr/>
        </p:nvGrpSpPr>
        <p:grpSpPr>
          <a:xfrm>
            <a:off x="8505655" y="3952920"/>
            <a:ext cx="1958075" cy="846000"/>
            <a:chOff x="8098233" y="3345729"/>
            <a:chExt cx="1958075" cy="846000"/>
          </a:xfrm>
        </p:grpSpPr>
        <p:sp>
          <p:nvSpPr>
            <p:cNvPr id="43" name="TextBox 42"/>
            <p:cNvSpPr txBox="1"/>
            <p:nvPr/>
          </p:nvSpPr>
          <p:spPr>
            <a:xfrm>
              <a:off x="8868308" y="3353231"/>
              <a:ext cx="118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prstClr val="white"/>
                  </a:solidFill>
                  <a:latin typeface="Antonio" panose="02000503000000000000" pitchFamily="2" charset="0"/>
                </a:rPr>
                <a:t>+10%</a:t>
              </a:r>
            </a:p>
            <a:p>
              <a:pPr algn="ctr"/>
              <a:r>
                <a:rPr lang="en-GB" sz="2400" dirty="0">
                  <a:solidFill>
                    <a:prstClr val="white"/>
                  </a:solidFill>
                  <a:latin typeface="Antonio" panose="02000503000000000000" pitchFamily="2" charset="0"/>
                </a:rPr>
                <a:t>MORE</a:t>
              </a:r>
            </a:p>
          </p:txBody>
        </p:sp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98233" y="3345729"/>
              <a:ext cx="1032508" cy="846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34068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1" grpId="0" animBg="1"/>
      <p:bldP spid="2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-1" y="5778000"/>
            <a:ext cx="12192002" cy="1080000"/>
          </a:xfrm>
          <a:prstGeom prst="rect">
            <a:avLst/>
          </a:prstGeom>
          <a:solidFill>
            <a:srgbClr val="E689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5777137"/>
            <a:ext cx="121920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9396218" y="5898468"/>
            <a:ext cx="2172390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GB" sz="900" dirty="0">
                <a:solidFill>
                  <a:prstClr val="whit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www.ValueBuilder.com copyright 2018</a:t>
            </a:r>
          </a:p>
        </p:txBody>
      </p:sp>
      <p:sp>
        <p:nvSpPr>
          <p:cNvPr id="6" name="TextBox 6Main Title"/>
          <p:cNvSpPr txBox="1"/>
          <p:nvPr/>
        </p:nvSpPr>
        <p:spPr>
          <a:xfrm>
            <a:off x="543098" y="569089"/>
            <a:ext cx="108814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 err="1">
                <a:solidFill>
                  <a:prstClr val="white"/>
                </a:solidFill>
                <a:latin typeface="Antonio" panose="02000503000000000000" pitchFamily="2" charset="0"/>
              </a:rPr>
              <a:t>Freedom</a:t>
            </a:r>
            <a:r>
              <a:rPr lang="fr-FR" sz="3200" dirty="0">
                <a:solidFill>
                  <a:prstClr val="white"/>
                </a:solidFill>
                <a:latin typeface="Antonio" panose="02000503000000000000" pitchFamily="2" charset="0"/>
              </a:rPr>
              <a:t> </a:t>
            </a:r>
            <a:r>
              <a:rPr lang="fr-FR" sz="3200" dirty="0" err="1">
                <a:solidFill>
                  <a:prstClr val="white"/>
                </a:solidFill>
                <a:latin typeface="Antonio" panose="02000503000000000000" pitchFamily="2" charset="0"/>
              </a:rPr>
              <a:t>Fighters</a:t>
            </a:r>
            <a:r>
              <a:rPr lang="fr-FR" sz="3200" dirty="0">
                <a:solidFill>
                  <a:prstClr val="white"/>
                </a:solidFill>
                <a:latin typeface="Antonio" panose="02000503000000000000" pitchFamily="2" charset="0"/>
              </a:rPr>
              <a:t> More </a:t>
            </a:r>
            <a:r>
              <a:rPr lang="fr-FR" sz="3200" dirty="0" err="1">
                <a:solidFill>
                  <a:prstClr val="white"/>
                </a:solidFill>
                <a:latin typeface="Antonio" panose="02000503000000000000" pitchFamily="2" charset="0"/>
              </a:rPr>
              <a:t>Likely</a:t>
            </a:r>
            <a:r>
              <a:rPr lang="fr-FR" sz="3200" dirty="0">
                <a:solidFill>
                  <a:prstClr val="white"/>
                </a:solidFill>
                <a:latin typeface="Antonio" panose="02000503000000000000" pitchFamily="2" charset="0"/>
              </a:rPr>
              <a:t> to Talk To An Exit </a:t>
            </a:r>
            <a:r>
              <a:rPr lang="fr-FR" sz="3200" dirty="0" err="1">
                <a:solidFill>
                  <a:prstClr val="white"/>
                </a:solidFill>
                <a:latin typeface="Antonio" panose="02000503000000000000" pitchFamily="2" charset="0"/>
              </a:rPr>
              <a:t>Planner</a:t>
            </a:r>
            <a:endParaRPr lang="fr-FR" sz="3200" dirty="0">
              <a:solidFill>
                <a:prstClr val="white"/>
              </a:solidFill>
              <a:latin typeface="Antonio" panose="02000503000000000000" pitchFamily="2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673536" y="1070495"/>
            <a:ext cx="8280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587388" y="1160748"/>
            <a:ext cx="711619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prstClr val="white"/>
                </a:solidFill>
                <a:latin typeface="Open Sans"/>
              </a:rPr>
              <a:t>Who would you turn to for advice on building the Value of Your Company?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22063" y="5451279"/>
            <a:ext cx="9360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>
                <a:solidFill>
                  <a:prstClr val="white"/>
                </a:solidFill>
              </a:rPr>
              <a:t>n = 3,305</a:t>
            </a:r>
          </a:p>
          <a:p>
            <a:endParaRPr lang="en-GB" dirty="0">
              <a:solidFill>
                <a:prstClr val="black"/>
              </a:solidFill>
            </a:endParaRPr>
          </a:p>
        </p:txBody>
      </p:sp>
      <p:graphicFrame>
        <p:nvGraphicFramePr>
          <p:cNvPr id="24" name="Chart 23"/>
          <p:cNvGraphicFramePr/>
          <p:nvPr/>
        </p:nvGraphicFramePr>
        <p:xfrm>
          <a:off x="2032000" y="1664805"/>
          <a:ext cx="8128000" cy="39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ctangle 1" hidden="1"/>
          <p:cNvSpPr/>
          <p:nvPr/>
        </p:nvSpPr>
        <p:spPr>
          <a:xfrm>
            <a:off x="1788660" y="2132888"/>
            <a:ext cx="7871736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1" name="Rectangle 10" hidden="1"/>
          <p:cNvSpPr/>
          <p:nvPr/>
        </p:nvSpPr>
        <p:spPr>
          <a:xfrm>
            <a:off x="1788660" y="2438919"/>
            <a:ext cx="7706290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2" name="Rectangle 11" hidden="1"/>
          <p:cNvSpPr/>
          <p:nvPr/>
        </p:nvSpPr>
        <p:spPr>
          <a:xfrm>
            <a:off x="1788660" y="2744950"/>
            <a:ext cx="7706290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3" name="Rectangle 12" hidden="1"/>
          <p:cNvSpPr/>
          <p:nvPr/>
        </p:nvSpPr>
        <p:spPr>
          <a:xfrm>
            <a:off x="1788660" y="3050981"/>
            <a:ext cx="4644517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4" name="Rectangle 13" hidden="1"/>
          <p:cNvSpPr/>
          <p:nvPr/>
        </p:nvSpPr>
        <p:spPr>
          <a:xfrm>
            <a:off x="1788660" y="3357012"/>
            <a:ext cx="4644517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5" name="Rectangle 14" hidden="1"/>
          <p:cNvSpPr/>
          <p:nvPr/>
        </p:nvSpPr>
        <p:spPr>
          <a:xfrm>
            <a:off x="1788660" y="3663043"/>
            <a:ext cx="4644517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6" name="Rectangle 15" hidden="1"/>
          <p:cNvSpPr/>
          <p:nvPr/>
        </p:nvSpPr>
        <p:spPr>
          <a:xfrm>
            <a:off x="1788660" y="3969074"/>
            <a:ext cx="4644517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7" name="Rectangle 16" hidden="1"/>
          <p:cNvSpPr/>
          <p:nvPr/>
        </p:nvSpPr>
        <p:spPr>
          <a:xfrm>
            <a:off x="1788660" y="4275105"/>
            <a:ext cx="4644517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8" name="Rectangle 17" hidden="1"/>
          <p:cNvSpPr/>
          <p:nvPr/>
        </p:nvSpPr>
        <p:spPr>
          <a:xfrm>
            <a:off x="1788660" y="4581136"/>
            <a:ext cx="4644517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1" name="Rectangle 20" hidden="1"/>
          <p:cNvSpPr/>
          <p:nvPr/>
        </p:nvSpPr>
        <p:spPr>
          <a:xfrm>
            <a:off x="1788660" y="4887167"/>
            <a:ext cx="4644517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2" name="Rectangle 21" hidden="1"/>
          <p:cNvSpPr/>
          <p:nvPr/>
        </p:nvSpPr>
        <p:spPr>
          <a:xfrm>
            <a:off x="1788660" y="5193196"/>
            <a:ext cx="4644517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788660" y="1783652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788660" y="2089175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788660" y="2394698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1788660" y="2700221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788660" y="3005744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788660" y="3311267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0" name="Rectangle 29" hidden="1"/>
          <p:cNvSpPr/>
          <p:nvPr/>
        </p:nvSpPr>
        <p:spPr>
          <a:xfrm>
            <a:off x="1788660" y="3616790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1788660" y="3922313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1788660" y="4227836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1788660" y="4533359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1788660" y="4879996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1788660" y="5168028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grpSp>
        <p:nvGrpSpPr>
          <p:cNvPr id="36" name="Group 35" hidden="1"/>
          <p:cNvGrpSpPr/>
          <p:nvPr/>
        </p:nvGrpSpPr>
        <p:grpSpPr>
          <a:xfrm>
            <a:off x="9928320" y="3499313"/>
            <a:ext cx="1837208" cy="846000"/>
            <a:chOff x="8271252" y="4600631"/>
            <a:chExt cx="1837208" cy="846000"/>
          </a:xfrm>
        </p:grpSpPr>
        <p:sp>
          <p:nvSpPr>
            <p:cNvPr id="37" name="TextBox 36"/>
            <p:cNvSpPr txBox="1"/>
            <p:nvPr/>
          </p:nvSpPr>
          <p:spPr>
            <a:xfrm>
              <a:off x="9053864" y="4608133"/>
              <a:ext cx="105459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prstClr val="white"/>
                  </a:solidFill>
                  <a:latin typeface="Antonio" panose="02000503000000000000" pitchFamily="2" charset="0"/>
                </a:rPr>
                <a:t>-11%</a:t>
              </a:r>
            </a:p>
            <a:p>
              <a:pPr algn="ctr"/>
              <a:r>
                <a:rPr lang="en-GB" sz="2400" dirty="0">
                  <a:solidFill>
                    <a:prstClr val="white"/>
                  </a:solidFill>
                  <a:latin typeface="Antonio" panose="02000503000000000000" pitchFamily="2" charset="0"/>
                </a:rPr>
                <a:t>LESS</a:t>
              </a:r>
            </a:p>
          </p:txBody>
        </p:sp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71252" y="4600631"/>
              <a:ext cx="847923" cy="846000"/>
            </a:xfrm>
            <a:prstGeom prst="rect">
              <a:avLst/>
            </a:prstGeom>
          </p:spPr>
        </p:pic>
      </p:grpSp>
      <p:grpSp>
        <p:nvGrpSpPr>
          <p:cNvPr id="39" name="Group 38"/>
          <p:cNvGrpSpPr/>
          <p:nvPr/>
        </p:nvGrpSpPr>
        <p:grpSpPr>
          <a:xfrm>
            <a:off x="6384032" y="3419443"/>
            <a:ext cx="1902516" cy="846000"/>
            <a:chOff x="8205944" y="2001193"/>
            <a:chExt cx="1902516" cy="846000"/>
          </a:xfrm>
        </p:grpSpPr>
        <p:sp>
          <p:nvSpPr>
            <p:cNvPr id="40" name="TextBox 39"/>
            <p:cNvSpPr txBox="1"/>
            <p:nvPr/>
          </p:nvSpPr>
          <p:spPr>
            <a:xfrm>
              <a:off x="8899107" y="2008695"/>
              <a:ext cx="120935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prstClr val="white"/>
                  </a:solidFill>
                  <a:latin typeface="Antonio" panose="02000503000000000000" pitchFamily="2" charset="0"/>
                </a:rPr>
                <a:t>-19%</a:t>
              </a:r>
            </a:p>
            <a:p>
              <a:pPr algn="ctr"/>
              <a:r>
                <a:rPr lang="en-GB" sz="2400" dirty="0">
                  <a:solidFill>
                    <a:prstClr val="white"/>
                  </a:solidFill>
                  <a:latin typeface="Antonio" panose="02000503000000000000" pitchFamily="2" charset="0"/>
                </a:rPr>
                <a:t>LESS</a:t>
              </a:r>
            </a:p>
          </p:txBody>
        </p:sp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05944" y="2001193"/>
              <a:ext cx="847920" cy="846000"/>
            </a:xfrm>
            <a:prstGeom prst="rect">
              <a:avLst/>
            </a:prstGeom>
          </p:spPr>
        </p:pic>
      </p:grpSp>
      <p:grpSp>
        <p:nvGrpSpPr>
          <p:cNvPr id="42" name="Group 41"/>
          <p:cNvGrpSpPr/>
          <p:nvPr/>
        </p:nvGrpSpPr>
        <p:grpSpPr>
          <a:xfrm>
            <a:off x="8000673" y="3419443"/>
            <a:ext cx="1958075" cy="846000"/>
            <a:chOff x="8098233" y="3345729"/>
            <a:chExt cx="1958075" cy="846000"/>
          </a:xfrm>
        </p:grpSpPr>
        <p:sp>
          <p:nvSpPr>
            <p:cNvPr id="43" name="TextBox 42"/>
            <p:cNvSpPr txBox="1"/>
            <p:nvPr/>
          </p:nvSpPr>
          <p:spPr>
            <a:xfrm>
              <a:off x="8868308" y="3353231"/>
              <a:ext cx="118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prstClr val="white"/>
                  </a:solidFill>
                  <a:latin typeface="Antonio" panose="02000503000000000000" pitchFamily="2" charset="0"/>
                </a:rPr>
                <a:t>+10%</a:t>
              </a:r>
            </a:p>
            <a:p>
              <a:pPr algn="ctr"/>
              <a:r>
                <a:rPr lang="en-GB" sz="2400" dirty="0">
                  <a:solidFill>
                    <a:prstClr val="white"/>
                  </a:solidFill>
                  <a:latin typeface="Antonio" panose="02000503000000000000" pitchFamily="2" charset="0"/>
                </a:rPr>
                <a:t>MORE</a:t>
              </a:r>
            </a:p>
          </p:txBody>
        </p:sp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98233" y="3345729"/>
              <a:ext cx="1032508" cy="846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43422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1" grpId="0" animBg="1"/>
      <p:bldP spid="2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-1" y="5778000"/>
            <a:ext cx="12192002" cy="1080000"/>
          </a:xfrm>
          <a:prstGeom prst="rect">
            <a:avLst/>
          </a:prstGeom>
          <a:solidFill>
            <a:srgbClr val="E689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5777137"/>
            <a:ext cx="121920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9396218" y="5898468"/>
            <a:ext cx="2172390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GB" sz="900" dirty="0">
                <a:solidFill>
                  <a:prstClr val="whit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www.ValueBuilder.com copyright 2018</a:t>
            </a:r>
          </a:p>
        </p:txBody>
      </p:sp>
      <p:sp>
        <p:nvSpPr>
          <p:cNvPr id="6" name="TextBox 6Main Title"/>
          <p:cNvSpPr txBox="1"/>
          <p:nvPr/>
        </p:nvSpPr>
        <p:spPr>
          <a:xfrm>
            <a:off x="543098" y="569089"/>
            <a:ext cx="86852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 err="1">
                <a:solidFill>
                  <a:prstClr val="white"/>
                </a:solidFill>
                <a:latin typeface="Antonio" panose="02000503000000000000" pitchFamily="2" charset="0"/>
              </a:rPr>
              <a:t>Craftspeople</a:t>
            </a:r>
            <a:r>
              <a:rPr lang="fr-FR" sz="3200" dirty="0">
                <a:solidFill>
                  <a:prstClr val="white"/>
                </a:solidFill>
                <a:latin typeface="Antonio" panose="02000503000000000000" pitchFamily="2" charset="0"/>
              </a:rPr>
              <a:t> </a:t>
            </a:r>
            <a:r>
              <a:rPr lang="fr-FR" sz="3200" dirty="0" err="1">
                <a:solidFill>
                  <a:prstClr val="white"/>
                </a:solidFill>
                <a:latin typeface="Antonio" panose="02000503000000000000" pitchFamily="2" charset="0"/>
              </a:rPr>
              <a:t>Less</a:t>
            </a:r>
            <a:r>
              <a:rPr lang="fr-FR" sz="3200" dirty="0">
                <a:solidFill>
                  <a:prstClr val="white"/>
                </a:solidFill>
                <a:latin typeface="Antonio" panose="02000503000000000000" pitchFamily="2" charset="0"/>
              </a:rPr>
              <a:t> </a:t>
            </a:r>
            <a:r>
              <a:rPr lang="fr-FR" sz="3200" dirty="0" err="1">
                <a:solidFill>
                  <a:prstClr val="white"/>
                </a:solidFill>
                <a:latin typeface="Antonio" panose="02000503000000000000" pitchFamily="2" charset="0"/>
              </a:rPr>
              <a:t>Likely</a:t>
            </a:r>
            <a:r>
              <a:rPr lang="fr-FR" sz="3200" dirty="0">
                <a:solidFill>
                  <a:prstClr val="white"/>
                </a:solidFill>
                <a:latin typeface="Antonio" panose="02000503000000000000" pitchFamily="2" charset="0"/>
              </a:rPr>
              <a:t> To </a:t>
            </a:r>
            <a:r>
              <a:rPr lang="fr-FR" sz="3200" dirty="0" err="1">
                <a:solidFill>
                  <a:prstClr val="white"/>
                </a:solidFill>
                <a:latin typeface="Antonio" panose="02000503000000000000" pitchFamily="2" charset="0"/>
              </a:rPr>
              <a:t>Turn</a:t>
            </a:r>
            <a:r>
              <a:rPr lang="fr-FR" sz="3200" dirty="0">
                <a:solidFill>
                  <a:prstClr val="white"/>
                </a:solidFill>
                <a:latin typeface="Antonio" panose="02000503000000000000" pitchFamily="2" charset="0"/>
              </a:rPr>
              <a:t> To An </a:t>
            </a:r>
            <a:r>
              <a:rPr lang="fr-FR" sz="3200" dirty="0" err="1">
                <a:solidFill>
                  <a:prstClr val="white"/>
                </a:solidFill>
                <a:latin typeface="Antonio" panose="02000503000000000000" pitchFamily="2" charset="0"/>
              </a:rPr>
              <a:t>Intermediary</a:t>
            </a:r>
            <a:endParaRPr lang="fr-FR" sz="3200" dirty="0">
              <a:solidFill>
                <a:prstClr val="white"/>
              </a:solidFill>
              <a:latin typeface="Antonio" panose="02000503000000000000" pitchFamily="2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673536" y="1070495"/>
            <a:ext cx="7560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587388" y="1160748"/>
            <a:ext cx="711619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prstClr val="white"/>
                </a:solidFill>
                <a:latin typeface="Open Sans"/>
              </a:rPr>
              <a:t>Who would you turn to for advice on building the Value of Your Company?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22063" y="5451279"/>
            <a:ext cx="9360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>
                <a:solidFill>
                  <a:prstClr val="white"/>
                </a:solidFill>
              </a:rPr>
              <a:t>n = 3,305</a:t>
            </a:r>
          </a:p>
          <a:p>
            <a:endParaRPr lang="en-GB" dirty="0">
              <a:solidFill>
                <a:prstClr val="black"/>
              </a:solidFill>
            </a:endParaRPr>
          </a:p>
        </p:txBody>
      </p:sp>
      <p:graphicFrame>
        <p:nvGraphicFramePr>
          <p:cNvPr id="24" name="Chart 23"/>
          <p:cNvGraphicFramePr/>
          <p:nvPr/>
        </p:nvGraphicFramePr>
        <p:xfrm>
          <a:off x="2032000" y="1664805"/>
          <a:ext cx="8128000" cy="39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ctangle 1" hidden="1"/>
          <p:cNvSpPr/>
          <p:nvPr/>
        </p:nvSpPr>
        <p:spPr>
          <a:xfrm>
            <a:off x="1788660" y="2132888"/>
            <a:ext cx="7871736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1" name="Rectangle 10" hidden="1"/>
          <p:cNvSpPr/>
          <p:nvPr/>
        </p:nvSpPr>
        <p:spPr>
          <a:xfrm>
            <a:off x="1788660" y="2438919"/>
            <a:ext cx="7706290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2" name="Rectangle 11" hidden="1"/>
          <p:cNvSpPr/>
          <p:nvPr/>
        </p:nvSpPr>
        <p:spPr>
          <a:xfrm>
            <a:off x="1788660" y="2744950"/>
            <a:ext cx="7706290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3" name="Rectangle 12" hidden="1"/>
          <p:cNvSpPr/>
          <p:nvPr/>
        </p:nvSpPr>
        <p:spPr>
          <a:xfrm>
            <a:off x="1788660" y="3050981"/>
            <a:ext cx="4644517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4" name="Rectangle 13" hidden="1"/>
          <p:cNvSpPr/>
          <p:nvPr/>
        </p:nvSpPr>
        <p:spPr>
          <a:xfrm>
            <a:off x="1788660" y="3357012"/>
            <a:ext cx="4644517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5" name="Rectangle 14" hidden="1"/>
          <p:cNvSpPr/>
          <p:nvPr/>
        </p:nvSpPr>
        <p:spPr>
          <a:xfrm>
            <a:off x="1788660" y="3663043"/>
            <a:ext cx="4644517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6" name="Rectangle 15" hidden="1"/>
          <p:cNvSpPr/>
          <p:nvPr/>
        </p:nvSpPr>
        <p:spPr>
          <a:xfrm>
            <a:off x="1788660" y="3969074"/>
            <a:ext cx="4644517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7" name="Rectangle 16" hidden="1"/>
          <p:cNvSpPr/>
          <p:nvPr/>
        </p:nvSpPr>
        <p:spPr>
          <a:xfrm>
            <a:off x="1788660" y="4275105"/>
            <a:ext cx="4644517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8" name="Rectangle 17" hidden="1"/>
          <p:cNvSpPr/>
          <p:nvPr/>
        </p:nvSpPr>
        <p:spPr>
          <a:xfrm>
            <a:off x="1788660" y="4581136"/>
            <a:ext cx="4644517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1" name="Rectangle 20" hidden="1"/>
          <p:cNvSpPr/>
          <p:nvPr/>
        </p:nvSpPr>
        <p:spPr>
          <a:xfrm>
            <a:off x="1788660" y="4887167"/>
            <a:ext cx="4644517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2" name="Rectangle 21" hidden="1"/>
          <p:cNvSpPr/>
          <p:nvPr/>
        </p:nvSpPr>
        <p:spPr>
          <a:xfrm>
            <a:off x="1788660" y="5193196"/>
            <a:ext cx="4644517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788660" y="1783652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788660" y="2089175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788660" y="2394698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1788660" y="2700221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788660" y="3005744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788660" y="3311267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1788660" y="3616790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1" name="Rectangle 30" hidden="1"/>
          <p:cNvSpPr/>
          <p:nvPr/>
        </p:nvSpPr>
        <p:spPr>
          <a:xfrm>
            <a:off x="1788660" y="3922313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1788660" y="4227836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1788660" y="4533359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1788660" y="4879996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1788660" y="5168028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grpSp>
        <p:nvGrpSpPr>
          <p:cNvPr id="36" name="Group 35" hidden="1"/>
          <p:cNvGrpSpPr/>
          <p:nvPr/>
        </p:nvGrpSpPr>
        <p:grpSpPr>
          <a:xfrm>
            <a:off x="9768408" y="3627116"/>
            <a:ext cx="1837208" cy="846000"/>
            <a:chOff x="8271252" y="4600631"/>
            <a:chExt cx="1837208" cy="846000"/>
          </a:xfrm>
        </p:grpSpPr>
        <p:sp>
          <p:nvSpPr>
            <p:cNvPr id="37" name="TextBox 36"/>
            <p:cNvSpPr txBox="1"/>
            <p:nvPr/>
          </p:nvSpPr>
          <p:spPr>
            <a:xfrm>
              <a:off x="9053864" y="4608133"/>
              <a:ext cx="105459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prstClr val="white"/>
                  </a:solidFill>
                  <a:latin typeface="Antonio" panose="02000503000000000000" pitchFamily="2" charset="0"/>
                </a:rPr>
                <a:t>-11%</a:t>
              </a:r>
            </a:p>
            <a:p>
              <a:pPr algn="ctr"/>
              <a:r>
                <a:rPr lang="en-GB" sz="2400" dirty="0">
                  <a:solidFill>
                    <a:prstClr val="white"/>
                  </a:solidFill>
                  <a:latin typeface="Antonio" panose="02000503000000000000" pitchFamily="2" charset="0"/>
                </a:rPr>
                <a:t>LESS</a:t>
              </a:r>
            </a:p>
          </p:txBody>
        </p:sp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71252" y="4600631"/>
              <a:ext cx="847923" cy="846000"/>
            </a:xfrm>
            <a:prstGeom prst="rect">
              <a:avLst/>
            </a:prstGeom>
          </p:spPr>
        </p:pic>
      </p:grpSp>
      <p:grpSp>
        <p:nvGrpSpPr>
          <p:cNvPr id="39" name="Group 38"/>
          <p:cNvGrpSpPr/>
          <p:nvPr/>
        </p:nvGrpSpPr>
        <p:grpSpPr>
          <a:xfrm>
            <a:off x="6276020" y="3681028"/>
            <a:ext cx="1902516" cy="846000"/>
            <a:chOff x="8205944" y="2001193"/>
            <a:chExt cx="1902516" cy="846000"/>
          </a:xfrm>
        </p:grpSpPr>
        <p:sp>
          <p:nvSpPr>
            <p:cNvPr id="40" name="TextBox 39"/>
            <p:cNvSpPr txBox="1"/>
            <p:nvPr/>
          </p:nvSpPr>
          <p:spPr>
            <a:xfrm>
              <a:off x="8899107" y="2008695"/>
              <a:ext cx="120935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prstClr val="white"/>
                  </a:solidFill>
                  <a:latin typeface="Antonio" panose="02000503000000000000" pitchFamily="2" charset="0"/>
                </a:rPr>
                <a:t>-23%</a:t>
              </a:r>
            </a:p>
            <a:p>
              <a:pPr algn="ctr"/>
              <a:r>
                <a:rPr lang="en-GB" sz="2400" dirty="0">
                  <a:solidFill>
                    <a:prstClr val="white"/>
                  </a:solidFill>
                  <a:latin typeface="Antonio" panose="02000503000000000000" pitchFamily="2" charset="0"/>
                </a:rPr>
                <a:t>LESS</a:t>
              </a:r>
            </a:p>
          </p:txBody>
        </p:sp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05944" y="2001193"/>
              <a:ext cx="847920" cy="846000"/>
            </a:xfrm>
            <a:prstGeom prst="rect">
              <a:avLst/>
            </a:prstGeom>
          </p:spPr>
        </p:pic>
      </p:grpSp>
      <p:grpSp>
        <p:nvGrpSpPr>
          <p:cNvPr id="42" name="Group 41" hidden="1"/>
          <p:cNvGrpSpPr/>
          <p:nvPr/>
        </p:nvGrpSpPr>
        <p:grpSpPr>
          <a:xfrm>
            <a:off x="7892661" y="3681028"/>
            <a:ext cx="1958075" cy="846000"/>
            <a:chOff x="8098233" y="3345729"/>
            <a:chExt cx="1958075" cy="846000"/>
          </a:xfrm>
        </p:grpSpPr>
        <p:sp>
          <p:nvSpPr>
            <p:cNvPr id="43" name="TextBox 42"/>
            <p:cNvSpPr txBox="1"/>
            <p:nvPr/>
          </p:nvSpPr>
          <p:spPr>
            <a:xfrm>
              <a:off x="8868308" y="3353231"/>
              <a:ext cx="118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prstClr val="white"/>
                  </a:solidFill>
                  <a:latin typeface="Antonio" panose="02000503000000000000" pitchFamily="2" charset="0"/>
                </a:rPr>
                <a:t>+10%</a:t>
              </a:r>
            </a:p>
            <a:p>
              <a:pPr algn="ctr"/>
              <a:r>
                <a:rPr lang="en-GB" sz="2400" dirty="0">
                  <a:solidFill>
                    <a:prstClr val="white"/>
                  </a:solidFill>
                  <a:latin typeface="Antonio" panose="02000503000000000000" pitchFamily="2" charset="0"/>
                </a:rPr>
                <a:t>MORE</a:t>
              </a:r>
            </a:p>
          </p:txBody>
        </p:sp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98233" y="3345729"/>
              <a:ext cx="1032508" cy="846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71627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1" grpId="0" animBg="1"/>
      <p:bldP spid="2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-1" y="5778000"/>
            <a:ext cx="12192002" cy="1080000"/>
          </a:xfrm>
          <a:prstGeom prst="rect">
            <a:avLst/>
          </a:prstGeom>
          <a:solidFill>
            <a:srgbClr val="E689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5777137"/>
            <a:ext cx="121920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9396218" y="5898468"/>
            <a:ext cx="2172390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GB" sz="900" dirty="0">
                <a:solidFill>
                  <a:prstClr val="whit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www.ValueBuilder.com copyright 2018</a:t>
            </a:r>
          </a:p>
        </p:txBody>
      </p:sp>
      <p:sp>
        <p:nvSpPr>
          <p:cNvPr id="6" name="TextBox 6Main Title"/>
          <p:cNvSpPr txBox="1"/>
          <p:nvPr/>
        </p:nvSpPr>
        <p:spPr>
          <a:xfrm>
            <a:off x="543098" y="569089"/>
            <a:ext cx="111695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 err="1">
                <a:solidFill>
                  <a:prstClr val="white"/>
                </a:solidFill>
                <a:latin typeface="Antonio" panose="02000503000000000000" pitchFamily="2" charset="0"/>
              </a:rPr>
              <a:t>Craftspeople</a:t>
            </a:r>
            <a:r>
              <a:rPr lang="fr-FR" sz="3200" dirty="0">
                <a:solidFill>
                  <a:prstClr val="white"/>
                </a:solidFill>
                <a:latin typeface="Antonio" panose="02000503000000000000" pitchFamily="2" charset="0"/>
              </a:rPr>
              <a:t> More </a:t>
            </a:r>
            <a:r>
              <a:rPr lang="fr-FR" sz="3200" dirty="0" err="1">
                <a:solidFill>
                  <a:prstClr val="white"/>
                </a:solidFill>
                <a:latin typeface="Antonio" panose="02000503000000000000" pitchFamily="2" charset="0"/>
              </a:rPr>
              <a:t>Likely</a:t>
            </a:r>
            <a:r>
              <a:rPr lang="fr-FR" sz="3200" dirty="0">
                <a:solidFill>
                  <a:prstClr val="white"/>
                </a:solidFill>
                <a:latin typeface="Antonio" panose="02000503000000000000" pitchFamily="2" charset="0"/>
              </a:rPr>
              <a:t> To Talk to An Investment </a:t>
            </a:r>
            <a:r>
              <a:rPr lang="fr-FR" sz="3200" dirty="0" err="1">
                <a:solidFill>
                  <a:prstClr val="white"/>
                </a:solidFill>
                <a:latin typeface="Antonio" panose="02000503000000000000" pitchFamily="2" charset="0"/>
              </a:rPr>
              <a:t>Advisor</a:t>
            </a:r>
            <a:endParaRPr lang="fr-FR" sz="3200" dirty="0">
              <a:solidFill>
                <a:prstClr val="white"/>
              </a:solidFill>
              <a:latin typeface="Antonio" panose="02000503000000000000" pitchFamily="2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673536" y="1070495"/>
            <a:ext cx="8640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587388" y="1160748"/>
            <a:ext cx="711619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prstClr val="white"/>
                </a:solidFill>
                <a:latin typeface="Open Sans"/>
              </a:rPr>
              <a:t>Who would you turn to for advice on building the Value of Your Company?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22063" y="5451279"/>
            <a:ext cx="9360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>
                <a:solidFill>
                  <a:prstClr val="white"/>
                </a:solidFill>
              </a:rPr>
              <a:t>n = 3,305</a:t>
            </a:r>
          </a:p>
          <a:p>
            <a:endParaRPr lang="en-GB" dirty="0">
              <a:solidFill>
                <a:prstClr val="black"/>
              </a:solidFill>
            </a:endParaRPr>
          </a:p>
        </p:txBody>
      </p:sp>
      <p:graphicFrame>
        <p:nvGraphicFramePr>
          <p:cNvPr id="24" name="Chart 23"/>
          <p:cNvGraphicFramePr/>
          <p:nvPr/>
        </p:nvGraphicFramePr>
        <p:xfrm>
          <a:off x="2032000" y="1664805"/>
          <a:ext cx="8128000" cy="39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ctangle 1" hidden="1"/>
          <p:cNvSpPr/>
          <p:nvPr/>
        </p:nvSpPr>
        <p:spPr>
          <a:xfrm>
            <a:off x="1788660" y="2132888"/>
            <a:ext cx="7871736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1" name="Rectangle 10" hidden="1"/>
          <p:cNvSpPr/>
          <p:nvPr/>
        </p:nvSpPr>
        <p:spPr>
          <a:xfrm>
            <a:off x="1788660" y="2438919"/>
            <a:ext cx="7706290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2" name="Rectangle 11" hidden="1"/>
          <p:cNvSpPr/>
          <p:nvPr/>
        </p:nvSpPr>
        <p:spPr>
          <a:xfrm>
            <a:off x="1788660" y="2744950"/>
            <a:ext cx="7706290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3" name="Rectangle 12" hidden="1"/>
          <p:cNvSpPr/>
          <p:nvPr/>
        </p:nvSpPr>
        <p:spPr>
          <a:xfrm>
            <a:off x="1788660" y="3050981"/>
            <a:ext cx="4644517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4" name="Rectangle 13" hidden="1"/>
          <p:cNvSpPr/>
          <p:nvPr/>
        </p:nvSpPr>
        <p:spPr>
          <a:xfrm>
            <a:off x="1788660" y="3357012"/>
            <a:ext cx="4644517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5" name="Rectangle 14" hidden="1"/>
          <p:cNvSpPr/>
          <p:nvPr/>
        </p:nvSpPr>
        <p:spPr>
          <a:xfrm>
            <a:off x="1788660" y="3663043"/>
            <a:ext cx="4644517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6" name="Rectangle 15" hidden="1"/>
          <p:cNvSpPr/>
          <p:nvPr/>
        </p:nvSpPr>
        <p:spPr>
          <a:xfrm>
            <a:off x="1788660" y="3969074"/>
            <a:ext cx="4644517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7" name="Rectangle 16" hidden="1"/>
          <p:cNvSpPr/>
          <p:nvPr/>
        </p:nvSpPr>
        <p:spPr>
          <a:xfrm>
            <a:off x="1788660" y="4275105"/>
            <a:ext cx="4644517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8" name="Rectangle 17" hidden="1"/>
          <p:cNvSpPr/>
          <p:nvPr/>
        </p:nvSpPr>
        <p:spPr>
          <a:xfrm>
            <a:off x="1788660" y="4581136"/>
            <a:ext cx="4644517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1" name="Rectangle 20" hidden="1"/>
          <p:cNvSpPr/>
          <p:nvPr/>
        </p:nvSpPr>
        <p:spPr>
          <a:xfrm>
            <a:off x="1788660" y="4887167"/>
            <a:ext cx="4644517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2" name="Rectangle 21" hidden="1"/>
          <p:cNvSpPr/>
          <p:nvPr/>
        </p:nvSpPr>
        <p:spPr>
          <a:xfrm>
            <a:off x="1788660" y="5193196"/>
            <a:ext cx="4644517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788660" y="1783652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788660" y="2089175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788660" y="2394698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1788660" y="2700221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788660" y="3005744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788660" y="3311267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1788660" y="3616790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1788660" y="3922313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2" name="Rectangle 31" hidden="1"/>
          <p:cNvSpPr/>
          <p:nvPr/>
        </p:nvSpPr>
        <p:spPr>
          <a:xfrm>
            <a:off x="1788660" y="4227836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1788660" y="4533359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1788660" y="4879996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1788660" y="5168028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grpSp>
        <p:nvGrpSpPr>
          <p:cNvPr id="36" name="Group 35" hidden="1"/>
          <p:cNvGrpSpPr/>
          <p:nvPr/>
        </p:nvGrpSpPr>
        <p:grpSpPr>
          <a:xfrm>
            <a:off x="9768408" y="4023160"/>
            <a:ext cx="1837208" cy="846000"/>
            <a:chOff x="8271252" y="4600631"/>
            <a:chExt cx="1837208" cy="846000"/>
          </a:xfrm>
        </p:grpSpPr>
        <p:sp>
          <p:nvSpPr>
            <p:cNvPr id="37" name="TextBox 36"/>
            <p:cNvSpPr txBox="1"/>
            <p:nvPr/>
          </p:nvSpPr>
          <p:spPr>
            <a:xfrm>
              <a:off x="9053864" y="4608133"/>
              <a:ext cx="105459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prstClr val="white"/>
                  </a:solidFill>
                  <a:latin typeface="Antonio" panose="02000503000000000000" pitchFamily="2" charset="0"/>
                </a:rPr>
                <a:t>-11%</a:t>
              </a:r>
            </a:p>
            <a:p>
              <a:pPr algn="ctr"/>
              <a:r>
                <a:rPr lang="en-GB" sz="2400" dirty="0">
                  <a:solidFill>
                    <a:prstClr val="white"/>
                  </a:solidFill>
                  <a:latin typeface="Antonio" panose="02000503000000000000" pitchFamily="2" charset="0"/>
                </a:rPr>
                <a:t>LESS</a:t>
              </a:r>
            </a:p>
          </p:txBody>
        </p:sp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71252" y="4600631"/>
              <a:ext cx="847923" cy="846000"/>
            </a:xfrm>
            <a:prstGeom prst="rect">
              <a:avLst/>
            </a:prstGeom>
          </p:spPr>
        </p:pic>
      </p:grpSp>
      <p:grpSp>
        <p:nvGrpSpPr>
          <p:cNvPr id="39" name="Group 38"/>
          <p:cNvGrpSpPr/>
          <p:nvPr/>
        </p:nvGrpSpPr>
        <p:grpSpPr>
          <a:xfrm>
            <a:off x="6125401" y="4023160"/>
            <a:ext cx="1902516" cy="846000"/>
            <a:chOff x="8205944" y="2001193"/>
            <a:chExt cx="1902516" cy="846000"/>
          </a:xfrm>
        </p:grpSpPr>
        <p:sp>
          <p:nvSpPr>
            <p:cNvPr id="40" name="TextBox 39"/>
            <p:cNvSpPr txBox="1"/>
            <p:nvPr/>
          </p:nvSpPr>
          <p:spPr>
            <a:xfrm>
              <a:off x="8899107" y="2008695"/>
              <a:ext cx="120935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prstClr val="white"/>
                  </a:solidFill>
                  <a:latin typeface="Antonio" panose="02000503000000000000" pitchFamily="2" charset="0"/>
                </a:rPr>
                <a:t>+27%</a:t>
              </a:r>
            </a:p>
            <a:p>
              <a:pPr algn="ctr"/>
              <a:r>
                <a:rPr lang="en-GB" sz="2400" dirty="0">
                  <a:solidFill>
                    <a:prstClr val="white"/>
                  </a:solidFill>
                  <a:latin typeface="Antonio" panose="02000503000000000000" pitchFamily="2" charset="0"/>
                </a:rPr>
                <a:t>MORE</a:t>
              </a:r>
            </a:p>
          </p:txBody>
        </p:sp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05944" y="2001193"/>
              <a:ext cx="847920" cy="846000"/>
            </a:xfrm>
            <a:prstGeom prst="rect">
              <a:avLst/>
            </a:prstGeom>
          </p:spPr>
        </p:pic>
      </p:grpSp>
      <p:grpSp>
        <p:nvGrpSpPr>
          <p:cNvPr id="42" name="Group 41" hidden="1"/>
          <p:cNvGrpSpPr/>
          <p:nvPr/>
        </p:nvGrpSpPr>
        <p:grpSpPr>
          <a:xfrm>
            <a:off x="7919125" y="4023160"/>
            <a:ext cx="1958075" cy="846000"/>
            <a:chOff x="8098233" y="3345729"/>
            <a:chExt cx="1958075" cy="846000"/>
          </a:xfrm>
        </p:grpSpPr>
        <p:sp>
          <p:nvSpPr>
            <p:cNvPr id="43" name="TextBox 42"/>
            <p:cNvSpPr txBox="1"/>
            <p:nvPr/>
          </p:nvSpPr>
          <p:spPr>
            <a:xfrm>
              <a:off x="8868308" y="3353231"/>
              <a:ext cx="118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prstClr val="white"/>
                  </a:solidFill>
                  <a:latin typeface="Antonio" panose="02000503000000000000" pitchFamily="2" charset="0"/>
                </a:rPr>
                <a:t>+10%</a:t>
              </a:r>
            </a:p>
            <a:p>
              <a:pPr algn="ctr"/>
              <a:r>
                <a:rPr lang="en-GB" sz="2400" dirty="0">
                  <a:solidFill>
                    <a:prstClr val="white"/>
                  </a:solidFill>
                  <a:latin typeface="Antonio" panose="02000503000000000000" pitchFamily="2" charset="0"/>
                </a:rPr>
                <a:t>MORE</a:t>
              </a:r>
            </a:p>
          </p:txBody>
        </p:sp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98233" y="3345729"/>
              <a:ext cx="1032508" cy="846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8713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1" grpId="0" animBg="1"/>
      <p:bldP spid="2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5390" y="2396802"/>
            <a:ext cx="1503370" cy="1354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2"/>
          <p:cNvSpPr txBox="1">
            <a:spLocks noChangeArrowheads="1"/>
          </p:cNvSpPr>
          <p:nvPr/>
        </p:nvSpPr>
        <p:spPr bwMode="auto">
          <a:xfrm>
            <a:off x="4469470" y="3912238"/>
            <a:ext cx="3275211" cy="618631"/>
          </a:xfrm>
          <a:prstGeom prst="rect">
            <a:avLst/>
          </a:prstGeom>
          <a:noFill/>
          <a:ln>
            <a:noFill/>
          </a:ln>
        </p:spPr>
        <p:txBody>
          <a:bodyPr lIns="64008" tIns="32004" rIns="64008" bIns="3200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640080" eaLnBrk="1" hangingPunct="1">
              <a:defRPr/>
            </a:pPr>
            <a:r>
              <a:rPr lang="en-US" kern="0" dirty="0">
                <a:solidFill>
                  <a:prstClr val="white"/>
                </a:solidFill>
                <a:latin typeface="Open Sans Light"/>
                <a:cs typeface="Open Sans Light"/>
              </a:rPr>
              <a:t>FREEDOM</a:t>
            </a:r>
          </a:p>
          <a:p>
            <a:pPr algn="ctr" defTabSz="640080" eaLnBrk="1" hangingPunct="1">
              <a:defRPr/>
            </a:pPr>
            <a:r>
              <a:rPr lang="en-US" kern="0" dirty="0">
                <a:solidFill>
                  <a:prstClr val="white"/>
                </a:solidFill>
                <a:latin typeface="Open Sans Light"/>
                <a:cs typeface="Open Sans Light"/>
              </a:rPr>
              <a:t>FIGHTER</a:t>
            </a:r>
          </a:p>
        </p:txBody>
      </p:sp>
      <p:sp>
        <p:nvSpPr>
          <p:cNvPr id="9" name="TextBox 2"/>
          <p:cNvSpPr txBox="1">
            <a:spLocks noChangeArrowheads="1"/>
          </p:cNvSpPr>
          <p:nvPr/>
        </p:nvSpPr>
        <p:spPr bwMode="auto">
          <a:xfrm>
            <a:off x="4469470" y="4836588"/>
            <a:ext cx="3275211" cy="495520"/>
          </a:xfrm>
          <a:prstGeom prst="rect">
            <a:avLst/>
          </a:prstGeom>
          <a:noFill/>
          <a:ln>
            <a:noFill/>
          </a:ln>
        </p:spPr>
        <p:txBody>
          <a:bodyPr lIns="64008" tIns="32004" rIns="64008" bIns="3200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640080" eaLnBrk="1" hangingPunct="1">
              <a:defRPr/>
            </a:pPr>
            <a:r>
              <a:rPr lang="en-US" sz="2800" i="1" kern="0" dirty="0">
                <a:solidFill>
                  <a:prstClr val="black">
                    <a:lumMod val="75000"/>
                    <a:lumOff val="25000"/>
                  </a:prstClr>
                </a:solidFill>
                <a:latin typeface="Open Sans Light"/>
                <a:cs typeface="Open Sans Light"/>
              </a:rPr>
              <a:t> </a:t>
            </a:r>
            <a:r>
              <a:rPr lang="en-US" sz="2800" kern="0" dirty="0">
                <a:solidFill>
                  <a:prstClr val="white"/>
                </a:solidFill>
                <a:latin typeface="Open Sans Light"/>
                <a:cs typeface="Open Sans Light"/>
              </a:rPr>
              <a:t>INDEPENDENCE</a:t>
            </a:r>
          </a:p>
        </p:txBody>
      </p:sp>
      <p:pic>
        <p:nvPicPr>
          <p:cNvPr id="2" name="Picture 5"/>
          <p:cNvPicPr>
            <a:picLocks noChangeAspect="1"/>
          </p:cNvPicPr>
          <p:nvPr/>
        </p:nvPicPr>
        <p:blipFill>
          <a:blip r:embed="rId3">
            <a:biLevel thresh="25000"/>
          </a:blip>
          <a:srcRect/>
          <a:stretch>
            <a:fillRect/>
          </a:stretch>
        </p:blipFill>
        <p:spPr bwMode="auto">
          <a:xfrm>
            <a:off x="1507179" y="2421314"/>
            <a:ext cx="1901000" cy="130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1694354" y="3912238"/>
            <a:ext cx="1526650" cy="618631"/>
          </a:xfrm>
          <a:prstGeom prst="rect">
            <a:avLst/>
          </a:prstGeom>
          <a:noFill/>
          <a:ln>
            <a:noFill/>
          </a:ln>
        </p:spPr>
        <p:txBody>
          <a:bodyPr wrap="square" lIns="64008" tIns="32004" rIns="64008" bIns="3200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640080" eaLnBrk="1" hangingPunct="1">
              <a:defRPr/>
            </a:pPr>
            <a:r>
              <a:rPr lang="en-US" kern="0" dirty="0">
                <a:solidFill>
                  <a:prstClr val="white"/>
                </a:solidFill>
                <a:latin typeface="Open Sans Light"/>
                <a:cs typeface="Open Sans Light"/>
              </a:rPr>
              <a:t>MOUNTAIN</a:t>
            </a:r>
          </a:p>
          <a:p>
            <a:pPr algn="ctr" defTabSz="640080" eaLnBrk="1" hangingPunct="1">
              <a:defRPr/>
            </a:pPr>
            <a:r>
              <a:rPr lang="en-US" kern="0" dirty="0">
                <a:solidFill>
                  <a:prstClr val="white"/>
                </a:solidFill>
                <a:latin typeface="Open Sans Light"/>
                <a:cs typeface="Open Sans Light"/>
              </a:rPr>
              <a:t>CLIMBER</a:t>
            </a:r>
          </a:p>
        </p:txBody>
      </p:sp>
      <p:sp>
        <p:nvSpPr>
          <p:cNvPr id="8" name="TextBox 2"/>
          <p:cNvSpPr txBox="1">
            <a:spLocks noChangeArrowheads="1"/>
          </p:cNvSpPr>
          <p:nvPr/>
        </p:nvSpPr>
        <p:spPr bwMode="auto">
          <a:xfrm>
            <a:off x="819578" y="4836588"/>
            <a:ext cx="3276203" cy="495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>
            <a:prstTxWarp prst="textNoShape">
              <a:avLst/>
            </a:prstTxWarp>
            <a:spAutoFit/>
          </a:bodyPr>
          <a:lstStyle/>
          <a:p>
            <a:pPr algn="ctr" defTabSz="640080"/>
            <a:r>
              <a:rPr lang="en-US" sz="2800" dirty="0">
                <a:solidFill>
                  <a:prstClr val="white"/>
                </a:solidFill>
                <a:latin typeface="Open Sans Light"/>
                <a:ea typeface="Georgia" charset="0"/>
                <a:cs typeface="Open Sans Light"/>
              </a:rPr>
              <a:t>GROWTH</a:t>
            </a:r>
          </a:p>
        </p:txBody>
      </p:sp>
      <p:pic>
        <p:nvPicPr>
          <p:cNvPr id="4" name="Picture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022580" y="2373199"/>
            <a:ext cx="1423481" cy="1401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2"/>
          <p:cNvSpPr txBox="1">
            <a:spLocks noChangeArrowheads="1"/>
          </p:cNvSpPr>
          <p:nvPr/>
        </p:nvSpPr>
        <p:spPr bwMode="auto">
          <a:xfrm>
            <a:off x="9019598" y="3851177"/>
            <a:ext cx="1429444" cy="618631"/>
          </a:xfrm>
          <a:prstGeom prst="rect">
            <a:avLst/>
          </a:prstGeom>
          <a:noFill/>
          <a:ln>
            <a:noFill/>
          </a:ln>
        </p:spPr>
        <p:txBody>
          <a:bodyPr wrap="square" lIns="64008" tIns="32004" rIns="64008" bIns="3200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640080" eaLnBrk="1" hangingPunct="1">
              <a:defRPr/>
            </a:pPr>
            <a:r>
              <a:rPr lang="en-US" kern="0" dirty="0">
                <a:solidFill>
                  <a:prstClr val="white"/>
                </a:solidFill>
                <a:latin typeface="Open Sans Light"/>
                <a:cs typeface="Open Sans Light"/>
              </a:rPr>
              <a:t>CRAFTS</a:t>
            </a:r>
          </a:p>
          <a:p>
            <a:pPr algn="ctr" defTabSz="640080" eaLnBrk="1" hangingPunct="1">
              <a:defRPr/>
            </a:pPr>
            <a:r>
              <a:rPr lang="en-US" kern="0" dirty="0">
                <a:solidFill>
                  <a:prstClr val="white"/>
                </a:solidFill>
                <a:latin typeface="Open Sans Light"/>
                <a:cs typeface="Open Sans Light"/>
              </a:rPr>
              <a:t>PEOPLE</a:t>
            </a:r>
          </a:p>
        </p:txBody>
      </p:sp>
      <p:sp>
        <p:nvSpPr>
          <p:cNvPr id="10" name="TextBox 2"/>
          <p:cNvSpPr txBox="1">
            <a:spLocks noChangeArrowheads="1"/>
          </p:cNvSpPr>
          <p:nvPr/>
        </p:nvSpPr>
        <p:spPr bwMode="auto">
          <a:xfrm>
            <a:off x="8096219" y="4836588"/>
            <a:ext cx="3276203" cy="495520"/>
          </a:xfrm>
          <a:prstGeom prst="rect">
            <a:avLst/>
          </a:prstGeom>
          <a:noFill/>
          <a:ln>
            <a:noFill/>
          </a:ln>
        </p:spPr>
        <p:txBody>
          <a:bodyPr lIns="64008" tIns="32004" rIns="64008" bIns="3200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640080" eaLnBrk="1" hangingPunct="1">
              <a:defRPr/>
            </a:pPr>
            <a:r>
              <a:rPr lang="en-US" sz="2800" kern="0" dirty="0">
                <a:solidFill>
                  <a:prstClr val="white"/>
                </a:solidFill>
                <a:latin typeface="Open Sans Light"/>
                <a:cs typeface="Open Sans Light"/>
              </a:rPr>
              <a:t>MASTERY</a:t>
            </a:r>
          </a:p>
        </p:txBody>
      </p:sp>
      <p:sp>
        <p:nvSpPr>
          <p:cNvPr id="14" name="Oval 13"/>
          <p:cNvSpPr/>
          <p:nvPr/>
        </p:nvSpPr>
        <p:spPr>
          <a:xfrm>
            <a:off x="4834866" y="2120323"/>
            <a:ext cx="2544418" cy="2544418"/>
          </a:xfrm>
          <a:prstGeom prst="ellipse">
            <a:avLst/>
          </a:prstGeom>
          <a:noFill/>
          <a:ln w="38100">
            <a:solidFill>
              <a:srgbClr val="E6893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8462111" y="2120323"/>
            <a:ext cx="2544418" cy="2544418"/>
          </a:xfrm>
          <a:prstGeom prst="ellipse">
            <a:avLst/>
          </a:prstGeom>
          <a:noFill/>
          <a:ln w="38100">
            <a:solidFill>
              <a:srgbClr val="E6893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185470" y="2120323"/>
            <a:ext cx="2544418" cy="2544418"/>
          </a:xfrm>
          <a:prstGeom prst="ellipse">
            <a:avLst/>
          </a:prstGeom>
          <a:noFill/>
          <a:ln w="38100">
            <a:solidFill>
              <a:srgbClr val="E6893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43098" y="569089"/>
            <a:ext cx="72015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prstClr val="white"/>
                </a:solidFill>
                <a:latin typeface="Antonio" panose="02000503000000000000" pitchFamily="2" charset="0"/>
              </a:rPr>
              <a:t>One Market – Three Kinds Of Owners</a:t>
            </a:r>
          </a:p>
        </p:txBody>
      </p:sp>
      <p:cxnSp>
        <p:nvCxnSpPr>
          <p:cNvPr id="18" name="Straight Connector 17"/>
          <p:cNvCxnSpPr/>
          <p:nvPr/>
        </p:nvCxnSpPr>
        <p:spPr>
          <a:xfrm>
            <a:off x="673137" y="1084143"/>
            <a:ext cx="5328000" cy="0"/>
          </a:xfrm>
          <a:prstGeom prst="line">
            <a:avLst/>
          </a:prstGeom>
          <a:ln w="28575">
            <a:solidFill>
              <a:srgbClr val="E689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Shape 300"/>
          <p:cNvSpPr/>
          <p:nvPr/>
        </p:nvSpPr>
        <p:spPr>
          <a:xfrm>
            <a:off x="8749311" y="5949280"/>
            <a:ext cx="2819297" cy="27699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algn="r">
              <a:buSzPct val="25000"/>
            </a:pPr>
            <a:r>
              <a:rPr lang="en-GB" sz="1000" dirty="0">
                <a:solidFill>
                  <a:prstClr val="white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www.ValueBuilder.com copyright 2018</a:t>
            </a:r>
          </a:p>
        </p:txBody>
      </p:sp>
    </p:spTree>
    <p:extLst>
      <p:ext uri="{BB962C8B-B14F-4D97-AF65-F5344CB8AC3E}">
        <p14:creationId xmlns:p14="http://schemas.microsoft.com/office/powerpoint/2010/main" val="3967800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25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25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25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5" grpId="0"/>
      <p:bldP spid="8" grpId="0"/>
      <p:bldP spid="7" grpId="0"/>
      <p:bldP spid="10" grpId="0"/>
      <p:bldP spid="14" grpId="0" animBg="1"/>
      <p:bldP spid="15" grpId="0" animBg="1"/>
      <p:bldP spid="16" grpId="0" animBg="1"/>
      <p:bldP spid="1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-1" y="5778000"/>
            <a:ext cx="12192002" cy="1080000"/>
          </a:xfrm>
          <a:prstGeom prst="rect">
            <a:avLst/>
          </a:prstGeom>
          <a:solidFill>
            <a:srgbClr val="E689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5777137"/>
            <a:ext cx="121920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9396218" y="5898468"/>
            <a:ext cx="2172390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GB" sz="900" dirty="0">
                <a:solidFill>
                  <a:prstClr val="whit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www.ValueBuilder.com copyright 2018</a:t>
            </a:r>
          </a:p>
        </p:txBody>
      </p:sp>
      <p:sp>
        <p:nvSpPr>
          <p:cNvPr id="6" name="TextBox 6Main Title"/>
          <p:cNvSpPr txBox="1"/>
          <p:nvPr/>
        </p:nvSpPr>
        <p:spPr>
          <a:xfrm>
            <a:off x="543098" y="569089"/>
            <a:ext cx="94413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 err="1">
                <a:solidFill>
                  <a:prstClr val="white"/>
                </a:solidFill>
                <a:latin typeface="Antonio" panose="02000503000000000000" pitchFamily="2" charset="0"/>
              </a:rPr>
              <a:t>Freedom</a:t>
            </a:r>
            <a:r>
              <a:rPr lang="fr-FR" sz="3200" dirty="0">
                <a:solidFill>
                  <a:prstClr val="white"/>
                </a:solidFill>
                <a:latin typeface="Antonio" panose="02000503000000000000" pitchFamily="2" charset="0"/>
              </a:rPr>
              <a:t> </a:t>
            </a:r>
            <a:r>
              <a:rPr lang="fr-FR" sz="3200" dirty="0" err="1">
                <a:solidFill>
                  <a:prstClr val="white"/>
                </a:solidFill>
                <a:latin typeface="Antonio" panose="02000503000000000000" pitchFamily="2" charset="0"/>
              </a:rPr>
              <a:t>Fighters</a:t>
            </a:r>
            <a:r>
              <a:rPr lang="fr-FR" sz="3200" dirty="0">
                <a:solidFill>
                  <a:prstClr val="white"/>
                </a:solidFill>
                <a:latin typeface="Antonio" panose="02000503000000000000" pitchFamily="2" charset="0"/>
              </a:rPr>
              <a:t> More </a:t>
            </a:r>
            <a:r>
              <a:rPr lang="fr-FR" sz="3200" dirty="0" err="1">
                <a:solidFill>
                  <a:prstClr val="white"/>
                </a:solidFill>
                <a:latin typeface="Antonio" panose="02000503000000000000" pitchFamily="2" charset="0"/>
              </a:rPr>
              <a:t>Inclined</a:t>
            </a:r>
            <a:r>
              <a:rPr lang="fr-FR" sz="3200" dirty="0">
                <a:solidFill>
                  <a:prstClr val="white"/>
                </a:solidFill>
                <a:latin typeface="Antonio" panose="02000503000000000000" pitchFamily="2" charset="0"/>
              </a:rPr>
              <a:t> To Talk To </a:t>
            </a:r>
            <a:r>
              <a:rPr lang="fr-FR" sz="3200" dirty="0" err="1">
                <a:solidFill>
                  <a:prstClr val="white"/>
                </a:solidFill>
                <a:latin typeface="Antonio" panose="02000503000000000000" pitchFamily="2" charset="0"/>
              </a:rPr>
              <a:t>Their</a:t>
            </a:r>
            <a:r>
              <a:rPr lang="fr-FR" sz="3200" dirty="0">
                <a:solidFill>
                  <a:prstClr val="white"/>
                </a:solidFill>
                <a:latin typeface="Antonio" panose="02000503000000000000" pitchFamily="2" charset="0"/>
              </a:rPr>
              <a:t> </a:t>
            </a:r>
            <a:r>
              <a:rPr lang="fr-FR" sz="3200" dirty="0" err="1">
                <a:solidFill>
                  <a:prstClr val="white"/>
                </a:solidFill>
                <a:latin typeface="Antonio" panose="02000503000000000000" pitchFamily="2" charset="0"/>
              </a:rPr>
              <a:t>Banker</a:t>
            </a:r>
            <a:endParaRPr lang="fr-FR" sz="3200" dirty="0">
              <a:solidFill>
                <a:prstClr val="white"/>
              </a:solidFill>
              <a:latin typeface="Antonio" panose="02000503000000000000" pitchFamily="2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673536" y="1070495"/>
            <a:ext cx="8280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587388" y="1160748"/>
            <a:ext cx="711619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prstClr val="white"/>
                </a:solidFill>
                <a:latin typeface="Open Sans"/>
              </a:rPr>
              <a:t>Who would you turn to for advice on building the Value of Your Company?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22063" y="5451279"/>
            <a:ext cx="9360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>
                <a:solidFill>
                  <a:prstClr val="white"/>
                </a:solidFill>
              </a:rPr>
              <a:t>n = 3,305</a:t>
            </a:r>
          </a:p>
          <a:p>
            <a:endParaRPr lang="en-GB" dirty="0">
              <a:solidFill>
                <a:prstClr val="black"/>
              </a:solidFill>
            </a:endParaRPr>
          </a:p>
        </p:txBody>
      </p:sp>
      <p:graphicFrame>
        <p:nvGraphicFramePr>
          <p:cNvPr id="24" name="Chart 23"/>
          <p:cNvGraphicFramePr/>
          <p:nvPr/>
        </p:nvGraphicFramePr>
        <p:xfrm>
          <a:off x="2032000" y="1664805"/>
          <a:ext cx="8128000" cy="39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ctangle 1" hidden="1"/>
          <p:cNvSpPr/>
          <p:nvPr/>
        </p:nvSpPr>
        <p:spPr>
          <a:xfrm>
            <a:off x="1788660" y="2132888"/>
            <a:ext cx="7871736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1" name="Rectangle 10" hidden="1"/>
          <p:cNvSpPr/>
          <p:nvPr/>
        </p:nvSpPr>
        <p:spPr>
          <a:xfrm>
            <a:off x="1788660" y="2438919"/>
            <a:ext cx="7706290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2" name="Rectangle 11" hidden="1"/>
          <p:cNvSpPr/>
          <p:nvPr/>
        </p:nvSpPr>
        <p:spPr>
          <a:xfrm>
            <a:off x="1788660" y="2744950"/>
            <a:ext cx="7706290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3" name="Rectangle 12" hidden="1"/>
          <p:cNvSpPr/>
          <p:nvPr/>
        </p:nvSpPr>
        <p:spPr>
          <a:xfrm>
            <a:off x="1788660" y="3050981"/>
            <a:ext cx="4644517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4" name="Rectangle 13" hidden="1"/>
          <p:cNvSpPr/>
          <p:nvPr/>
        </p:nvSpPr>
        <p:spPr>
          <a:xfrm>
            <a:off x="1788660" y="3357012"/>
            <a:ext cx="4644517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5" name="Rectangle 14" hidden="1"/>
          <p:cNvSpPr/>
          <p:nvPr/>
        </p:nvSpPr>
        <p:spPr>
          <a:xfrm>
            <a:off x="1788660" y="3663043"/>
            <a:ext cx="4644517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6" name="Rectangle 15" hidden="1"/>
          <p:cNvSpPr/>
          <p:nvPr/>
        </p:nvSpPr>
        <p:spPr>
          <a:xfrm>
            <a:off x="1788660" y="3969074"/>
            <a:ext cx="4644517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7" name="Rectangle 16" hidden="1"/>
          <p:cNvSpPr/>
          <p:nvPr/>
        </p:nvSpPr>
        <p:spPr>
          <a:xfrm>
            <a:off x="1788660" y="4275105"/>
            <a:ext cx="4644517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8" name="Rectangle 17" hidden="1"/>
          <p:cNvSpPr/>
          <p:nvPr/>
        </p:nvSpPr>
        <p:spPr>
          <a:xfrm>
            <a:off x="1788660" y="4581136"/>
            <a:ext cx="4644517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1" name="Rectangle 20" hidden="1"/>
          <p:cNvSpPr/>
          <p:nvPr/>
        </p:nvSpPr>
        <p:spPr>
          <a:xfrm>
            <a:off x="1788660" y="4887167"/>
            <a:ext cx="4644517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2" name="Rectangle 21" hidden="1"/>
          <p:cNvSpPr/>
          <p:nvPr/>
        </p:nvSpPr>
        <p:spPr>
          <a:xfrm>
            <a:off x="1788660" y="5193196"/>
            <a:ext cx="4644517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788660" y="1783652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788660" y="2089175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788660" y="2394698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1788660" y="2700221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788660" y="3005744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788660" y="3311267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1788660" y="3616790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1788660" y="3922313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1788660" y="4227836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1788660" y="4533359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4" name="Rectangle 33" hidden="1"/>
          <p:cNvSpPr/>
          <p:nvPr/>
        </p:nvSpPr>
        <p:spPr>
          <a:xfrm>
            <a:off x="1788660" y="4879996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1788660" y="5168028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grpSp>
        <p:nvGrpSpPr>
          <p:cNvPr id="36" name="Group 35"/>
          <p:cNvGrpSpPr/>
          <p:nvPr/>
        </p:nvGrpSpPr>
        <p:grpSpPr>
          <a:xfrm>
            <a:off x="9630995" y="4275188"/>
            <a:ext cx="1837208" cy="846000"/>
            <a:chOff x="8271252" y="4600631"/>
            <a:chExt cx="1837208" cy="846000"/>
          </a:xfrm>
        </p:grpSpPr>
        <p:sp>
          <p:nvSpPr>
            <p:cNvPr id="37" name="TextBox 36"/>
            <p:cNvSpPr txBox="1"/>
            <p:nvPr/>
          </p:nvSpPr>
          <p:spPr>
            <a:xfrm>
              <a:off x="9053864" y="4608133"/>
              <a:ext cx="105459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prstClr val="white"/>
                  </a:solidFill>
                  <a:latin typeface="Antonio" panose="02000503000000000000" pitchFamily="2" charset="0"/>
                </a:rPr>
                <a:t>-20%</a:t>
              </a:r>
            </a:p>
            <a:p>
              <a:pPr algn="ctr"/>
              <a:r>
                <a:rPr lang="en-GB" sz="2400" dirty="0">
                  <a:solidFill>
                    <a:prstClr val="white"/>
                  </a:solidFill>
                  <a:latin typeface="Antonio" panose="02000503000000000000" pitchFamily="2" charset="0"/>
                </a:rPr>
                <a:t>LESS</a:t>
              </a:r>
            </a:p>
          </p:txBody>
        </p:sp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71252" y="4600631"/>
              <a:ext cx="847923" cy="846000"/>
            </a:xfrm>
            <a:prstGeom prst="rect">
              <a:avLst/>
            </a:prstGeom>
          </p:spPr>
        </p:pic>
      </p:grpSp>
      <p:grpSp>
        <p:nvGrpSpPr>
          <p:cNvPr id="39" name="Group 38" hidden="1"/>
          <p:cNvGrpSpPr/>
          <p:nvPr/>
        </p:nvGrpSpPr>
        <p:grpSpPr>
          <a:xfrm>
            <a:off x="5987988" y="4275188"/>
            <a:ext cx="1902516" cy="846000"/>
            <a:chOff x="8205944" y="2001193"/>
            <a:chExt cx="1902516" cy="846000"/>
          </a:xfrm>
        </p:grpSpPr>
        <p:sp>
          <p:nvSpPr>
            <p:cNvPr id="40" name="TextBox 39"/>
            <p:cNvSpPr txBox="1"/>
            <p:nvPr/>
          </p:nvSpPr>
          <p:spPr>
            <a:xfrm>
              <a:off x="8899107" y="2008695"/>
              <a:ext cx="120935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prstClr val="white"/>
                  </a:solidFill>
                  <a:latin typeface="Antonio" panose="02000503000000000000" pitchFamily="2" charset="0"/>
                </a:rPr>
                <a:t>+13%</a:t>
              </a:r>
            </a:p>
            <a:p>
              <a:pPr algn="ctr"/>
              <a:r>
                <a:rPr lang="en-GB" sz="2400" dirty="0">
                  <a:solidFill>
                    <a:prstClr val="white"/>
                  </a:solidFill>
                  <a:latin typeface="Antonio" panose="02000503000000000000" pitchFamily="2" charset="0"/>
                </a:rPr>
                <a:t>MORE</a:t>
              </a:r>
            </a:p>
          </p:txBody>
        </p:sp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05944" y="2001193"/>
              <a:ext cx="847920" cy="846000"/>
            </a:xfrm>
            <a:prstGeom prst="rect">
              <a:avLst/>
            </a:prstGeom>
          </p:spPr>
        </p:pic>
      </p:grpSp>
      <p:grpSp>
        <p:nvGrpSpPr>
          <p:cNvPr id="42" name="Group 41"/>
          <p:cNvGrpSpPr/>
          <p:nvPr/>
        </p:nvGrpSpPr>
        <p:grpSpPr>
          <a:xfrm>
            <a:off x="7781712" y="4275188"/>
            <a:ext cx="1958075" cy="846000"/>
            <a:chOff x="8098233" y="3345729"/>
            <a:chExt cx="1958075" cy="846000"/>
          </a:xfrm>
        </p:grpSpPr>
        <p:sp>
          <p:nvSpPr>
            <p:cNvPr id="43" name="TextBox 42"/>
            <p:cNvSpPr txBox="1"/>
            <p:nvPr/>
          </p:nvSpPr>
          <p:spPr>
            <a:xfrm>
              <a:off x="8868308" y="3353231"/>
              <a:ext cx="118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prstClr val="white"/>
                  </a:solidFill>
                  <a:latin typeface="Antonio" panose="02000503000000000000" pitchFamily="2" charset="0"/>
                </a:rPr>
                <a:t>+19%</a:t>
              </a:r>
            </a:p>
            <a:p>
              <a:pPr algn="ctr"/>
              <a:r>
                <a:rPr lang="en-GB" sz="2400" dirty="0">
                  <a:solidFill>
                    <a:prstClr val="white"/>
                  </a:solidFill>
                  <a:latin typeface="Antonio" panose="02000503000000000000" pitchFamily="2" charset="0"/>
                </a:rPr>
                <a:t>MORE</a:t>
              </a:r>
            </a:p>
          </p:txBody>
        </p:sp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98233" y="3345729"/>
              <a:ext cx="1032508" cy="846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46118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1" grpId="0" animBg="1"/>
      <p:bldP spid="2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-1" y="5778000"/>
            <a:ext cx="12192002" cy="1080000"/>
          </a:xfrm>
          <a:prstGeom prst="rect">
            <a:avLst/>
          </a:prstGeom>
          <a:solidFill>
            <a:srgbClr val="E689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5777137"/>
            <a:ext cx="121920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9396218" y="5898468"/>
            <a:ext cx="2172390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GB" sz="900" dirty="0">
                <a:solidFill>
                  <a:prstClr val="whit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www.ValueBuilder.com copyright 2018</a:t>
            </a:r>
          </a:p>
        </p:txBody>
      </p:sp>
      <p:sp>
        <p:nvSpPr>
          <p:cNvPr id="6" name="TextBox 6Main Title"/>
          <p:cNvSpPr txBox="1"/>
          <p:nvPr/>
        </p:nvSpPr>
        <p:spPr>
          <a:xfrm>
            <a:off x="543099" y="569089"/>
            <a:ext cx="49768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 err="1">
                <a:solidFill>
                  <a:prstClr val="white"/>
                </a:solidFill>
                <a:latin typeface="Antonio" panose="02000503000000000000" pitchFamily="2" charset="0"/>
              </a:rPr>
              <a:t>Craftspeople</a:t>
            </a:r>
            <a:r>
              <a:rPr lang="fr-FR" sz="3200" dirty="0">
                <a:solidFill>
                  <a:prstClr val="white"/>
                </a:solidFill>
                <a:latin typeface="Antonio" panose="02000503000000000000" pitchFamily="2" charset="0"/>
              </a:rPr>
              <a:t> </a:t>
            </a:r>
            <a:r>
              <a:rPr lang="fr-FR" sz="3200" dirty="0" err="1">
                <a:solidFill>
                  <a:prstClr val="white"/>
                </a:solidFill>
                <a:latin typeface="Antonio" panose="02000503000000000000" pitchFamily="2" charset="0"/>
              </a:rPr>
              <a:t>Talking</a:t>
            </a:r>
            <a:r>
              <a:rPr lang="fr-FR" sz="3200" dirty="0">
                <a:solidFill>
                  <a:prstClr val="white"/>
                </a:solidFill>
                <a:latin typeface="Antonio" panose="02000503000000000000" pitchFamily="2" charset="0"/>
              </a:rPr>
              <a:t> To </a:t>
            </a:r>
            <a:r>
              <a:rPr lang="fr-FR" sz="3200" dirty="0" err="1">
                <a:solidFill>
                  <a:prstClr val="white"/>
                </a:solidFill>
                <a:latin typeface="Antonio" panose="02000503000000000000" pitchFamily="2" charset="0"/>
              </a:rPr>
              <a:t>Others</a:t>
            </a:r>
            <a:endParaRPr lang="fr-FR" sz="3200" dirty="0">
              <a:solidFill>
                <a:prstClr val="white"/>
              </a:solidFill>
              <a:latin typeface="Antonio" panose="02000503000000000000" pitchFamily="2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673536" y="1070495"/>
            <a:ext cx="4392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587388" y="1160748"/>
            <a:ext cx="711619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prstClr val="white"/>
                </a:solidFill>
                <a:latin typeface="Open Sans"/>
              </a:rPr>
              <a:t>Who would you turn to for advice on building the Value of Your Company?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22063" y="5451279"/>
            <a:ext cx="9360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>
                <a:solidFill>
                  <a:prstClr val="white"/>
                </a:solidFill>
              </a:rPr>
              <a:t>n = 3,305</a:t>
            </a:r>
          </a:p>
          <a:p>
            <a:endParaRPr lang="en-GB" dirty="0">
              <a:solidFill>
                <a:prstClr val="black"/>
              </a:solidFill>
            </a:endParaRPr>
          </a:p>
        </p:txBody>
      </p:sp>
      <p:graphicFrame>
        <p:nvGraphicFramePr>
          <p:cNvPr id="24" name="Chart 23"/>
          <p:cNvGraphicFramePr/>
          <p:nvPr/>
        </p:nvGraphicFramePr>
        <p:xfrm>
          <a:off x="2032000" y="1664805"/>
          <a:ext cx="8128000" cy="39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ctangle 1" hidden="1"/>
          <p:cNvSpPr/>
          <p:nvPr/>
        </p:nvSpPr>
        <p:spPr>
          <a:xfrm>
            <a:off x="1788660" y="2132888"/>
            <a:ext cx="7871736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1" name="Rectangle 10" hidden="1"/>
          <p:cNvSpPr/>
          <p:nvPr/>
        </p:nvSpPr>
        <p:spPr>
          <a:xfrm>
            <a:off x="1788660" y="2438919"/>
            <a:ext cx="7706290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2" name="Rectangle 11" hidden="1"/>
          <p:cNvSpPr/>
          <p:nvPr/>
        </p:nvSpPr>
        <p:spPr>
          <a:xfrm>
            <a:off x="1788660" y="2744950"/>
            <a:ext cx="7706290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3" name="Rectangle 12" hidden="1"/>
          <p:cNvSpPr/>
          <p:nvPr/>
        </p:nvSpPr>
        <p:spPr>
          <a:xfrm>
            <a:off x="1788660" y="3050981"/>
            <a:ext cx="4644517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4" name="Rectangle 13" hidden="1"/>
          <p:cNvSpPr/>
          <p:nvPr/>
        </p:nvSpPr>
        <p:spPr>
          <a:xfrm>
            <a:off x="1788660" y="3357012"/>
            <a:ext cx="4644517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5" name="Rectangle 14" hidden="1"/>
          <p:cNvSpPr/>
          <p:nvPr/>
        </p:nvSpPr>
        <p:spPr>
          <a:xfrm>
            <a:off x="1788660" y="3663043"/>
            <a:ext cx="4644517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6" name="Rectangle 15" hidden="1"/>
          <p:cNvSpPr/>
          <p:nvPr/>
        </p:nvSpPr>
        <p:spPr>
          <a:xfrm>
            <a:off x="1788660" y="3969074"/>
            <a:ext cx="4644517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7" name="Rectangle 16" hidden="1"/>
          <p:cNvSpPr/>
          <p:nvPr/>
        </p:nvSpPr>
        <p:spPr>
          <a:xfrm>
            <a:off x="1788660" y="4275105"/>
            <a:ext cx="4644517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8" name="Rectangle 17" hidden="1"/>
          <p:cNvSpPr/>
          <p:nvPr/>
        </p:nvSpPr>
        <p:spPr>
          <a:xfrm>
            <a:off x="1788660" y="4581136"/>
            <a:ext cx="4644517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1" name="Rectangle 20" hidden="1"/>
          <p:cNvSpPr/>
          <p:nvPr/>
        </p:nvSpPr>
        <p:spPr>
          <a:xfrm>
            <a:off x="1788660" y="4887167"/>
            <a:ext cx="4644517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2" name="Rectangle 21" hidden="1"/>
          <p:cNvSpPr/>
          <p:nvPr/>
        </p:nvSpPr>
        <p:spPr>
          <a:xfrm>
            <a:off x="1788660" y="5193196"/>
            <a:ext cx="4644517" cy="3132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788660" y="1783652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788660" y="2089175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788660" y="2394698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1788660" y="2700221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788660" y="3005744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788660" y="3311267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1788660" y="3616790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1788660" y="3922313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1788660" y="4227836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1788660" y="4533359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1788660" y="4879996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5" name="Rectangle 34" hidden="1"/>
          <p:cNvSpPr/>
          <p:nvPr/>
        </p:nvSpPr>
        <p:spPr>
          <a:xfrm>
            <a:off x="1788660" y="5168028"/>
            <a:ext cx="7871736" cy="313200"/>
          </a:xfrm>
          <a:prstGeom prst="rect">
            <a:avLst/>
          </a:prstGeom>
          <a:solidFill>
            <a:srgbClr val="2982B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grpSp>
        <p:nvGrpSpPr>
          <p:cNvPr id="36" name="Group 35" hidden="1"/>
          <p:cNvGrpSpPr/>
          <p:nvPr/>
        </p:nvGrpSpPr>
        <p:grpSpPr>
          <a:xfrm>
            <a:off x="9630995" y="4779244"/>
            <a:ext cx="1837208" cy="846000"/>
            <a:chOff x="8271252" y="4600631"/>
            <a:chExt cx="1837208" cy="846000"/>
          </a:xfrm>
        </p:grpSpPr>
        <p:sp>
          <p:nvSpPr>
            <p:cNvPr id="37" name="TextBox 36"/>
            <p:cNvSpPr txBox="1"/>
            <p:nvPr/>
          </p:nvSpPr>
          <p:spPr>
            <a:xfrm>
              <a:off x="9053864" y="4608133"/>
              <a:ext cx="105459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prstClr val="white"/>
                  </a:solidFill>
                  <a:latin typeface="Antonio" panose="02000503000000000000" pitchFamily="2" charset="0"/>
                </a:rPr>
                <a:t>-20%</a:t>
              </a:r>
            </a:p>
            <a:p>
              <a:pPr algn="ctr"/>
              <a:r>
                <a:rPr lang="en-GB" sz="2400" dirty="0">
                  <a:solidFill>
                    <a:prstClr val="white"/>
                  </a:solidFill>
                  <a:latin typeface="Antonio" panose="02000503000000000000" pitchFamily="2" charset="0"/>
                </a:rPr>
                <a:t>LESS</a:t>
              </a:r>
            </a:p>
          </p:txBody>
        </p:sp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71252" y="4600631"/>
              <a:ext cx="847923" cy="846000"/>
            </a:xfrm>
            <a:prstGeom prst="rect">
              <a:avLst/>
            </a:prstGeom>
          </p:spPr>
        </p:pic>
      </p:grpSp>
      <p:grpSp>
        <p:nvGrpSpPr>
          <p:cNvPr id="39" name="Group 38"/>
          <p:cNvGrpSpPr/>
          <p:nvPr/>
        </p:nvGrpSpPr>
        <p:grpSpPr>
          <a:xfrm>
            <a:off x="5987988" y="4779244"/>
            <a:ext cx="1902516" cy="846000"/>
            <a:chOff x="8205944" y="2001193"/>
            <a:chExt cx="1902516" cy="846000"/>
          </a:xfrm>
        </p:grpSpPr>
        <p:sp>
          <p:nvSpPr>
            <p:cNvPr id="40" name="TextBox 39"/>
            <p:cNvSpPr txBox="1"/>
            <p:nvPr/>
          </p:nvSpPr>
          <p:spPr>
            <a:xfrm>
              <a:off x="8899107" y="2008695"/>
              <a:ext cx="120935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prstClr val="white"/>
                  </a:solidFill>
                  <a:latin typeface="Antonio" panose="02000503000000000000" pitchFamily="2" charset="0"/>
                </a:rPr>
                <a:t>+44%</a:t>
              </a:r>
            </a:p>
            <a:p>
              <a:pPr algn="ctr"/>
              <a:r>
                <a:rPr lang="en-GB" sz="2400" dirty="0">
                  <a:solidFill>
                    <a:prstClr val="white"/>
                  </a:solidFill>
                  <a:latin typeface="Antonio" panose="02000503000000000000" pitchFamily="2" charset="0"/>
                </a:rPr>
                <a:t>MORE</a:t>
              </a:r>
            </a:p>
          </p:txBody>
        </p:sp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05944" y="2001193"/>
              <a:ext cx="847920" cy="846000"/>
            </a:xfrm>
            <a:prstGeom prst="rect">
              <a:avLst/>
            </a:prstGeom>
          </p:spPr>
        </p:pic>
      </p:grpSp>
      <p:grpSp>
        <p:nvGrpSpPr>
          <p:cNvPr id="42" name="Group 41"/>
          <p:cNvGrpSpPr/>
          <p:nvPr/>
        </p:nvGrpSpPr>
        <p:grpSpPr>
          <a:xfrm>
            <a:off x="7781712" y="4779244"/>
            <a:ext cx="1958075" cy="846000"/>
            <a:chOff x="8098233" y="3345729"/>
            <a:chExt cx="1958075" cy="846000"/>
          </a:xfrm>
        </p:grpSpPr>
        <p:sp>
          <p:nvSpPr>
            <p:cNvPr id="43" name="TextBox 42"/>
            <p:cNvSpPr txBox="1"/>
            <p:nvPr/>
          </p:nvSpPr>
          <p:spPr>
            <a:xfrm>
              <a:off x="8868308" y="3353231"/>
              <a:ext cx="118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prstClr val="white"/>
                  </a:solidFill>
                  <a:latin typeface="Antonio" panose="02000503000000000000" pitchFamily="2" charset="0"/>
                </a:rPr>
                <a:t>-27%</a:t>
              </a:r>
            </a:p>
            <a:p>
              <a:pPr algn="ctr"/>
              <a:r>
                <a:rPr lang="en-GB" sz="2400" dirty="0">
                  <a:solidFill>
                    <a:prstClr val="white"/>
                  </a:solidFill>
                  <a:latin typeface="Antonio" panose="02000503000000000000" pitchFamily="2" charset="0"/>
                </a:rPr>
                <a:t>LESS</a:t>
              </a:r>
            </a:p>
          </p:txBody>
        </p:sp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98233" y="3345729"/>
              <a:ext cx="1032508" cy="846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50482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1" grpId="0" animBg="1"/>
      <p:bldP spid="2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8932">
            <a:alpha val="8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8880" y="5778000"/>
            <a:ext cx="12192002" cy="10800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  <a:latin typeface="Calibri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0" y="5777137"/>
            <a:ext cx="121920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43098" y="1520464"/>
            <a:ext cx="6134801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CA" sz="3200" dirty="0">
                <a:solidFill>
                  <a:prstClr val="whit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Ask them about their goals</a:t>
            </a:r>
          </a:p>
          <a:p>
            <a:pPr marL="514350" indent="-514350">
              <a:buFont typeface="+mj-lt"/>
              <a:buAutoNum type="arabicPeriod"/>
            </a:pPr>
            <a:r>
              <a:rPr lang="en-CA" sz="3200" b="1" dirty="0">
                <a:solidFill>
                  <a:prstClr val="whit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Look at their business card</a:t>
            </a:r>
          </a:p>
          <a:p>
            <a:pPr marL="514350" indent="-514350">
              <a:buFont typeface="+mj-lt"/>
              <a:buAutoNum type="arabicPeriod"/>
            </a:pPr>
            <a:r>
              <a:rPr lang="en-CA" sz="3200" b="1" dirty="0">
                <a:solidFill>
                  <a:prstClr val="whit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Analyze their capital structure</a:t>
            </a:r>
          </a:p>
          <a:p>
            <a:pPr marL="514350" indent="-514350">
              <a:buFont typeface="+mj-lt"/>
              <a:buAutoNum type="arabicPeriod"/>
            </a:pPr>
            <a:r>
              <a:rPr lang="en-CA" sz="3200" b="1" dirty="0">
                <a:solidFill>
                  <a:prstClr val="whit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Check LinkedIn</a:t>
            </a:r>
          </a:p>
          <a:p>
            <a:pPr marL="514350" indent="-514350">
              <a:buFont typeface="+mj-lt"/>
              <a:buAutoNum type="arabicPeriod"/>
            </a:pPr>
            <a:r>
              <a:rPr lang="en-CA" sz="3200" b="1" dirty="0">
                <a:solidFill>
                  <a:prstClr val="whit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Look at their watch (or car)</a:t>
            </a:r>
          </a:p>
          <a:p>
            <a:pPr marL="514350" indent="-514350">
              <a:buFont typeface="+mj-lt"/>
              <a:buAutoNum type="arabicPeriod"/>
            </a:pPr>
            <a:r>
              <a:rPr lang="en-CA" sz="3200" b="1" dirty="0">
                <a:solidFill>
                  <a:prstClr val="whit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Ask about their exit plans</a:t>
            </a:r>
          </a:p>
          <a:p>
            <a:endParaRPr lang="en-CA" sz="3200" b="1" dirty="0">
              <a:solidFill>
                <a:prstClr val="white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endParaRPr lang="en-GB" sz="3200" b="1" dirty="0">
              <a:solidFill>
                <a:prstClr val="white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556981" y="6096681"/>
            <a:ext cx="281929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GB" sz="12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www.ValueBuilder.com copyright 2018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3098" y="569089"/>
            <a:ext cx="58417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200" dirty="0">
                <a:solidFill>
                  <a:schemeClr val="bg1"/>
                </a:solidFill>
                <a:latin typeface="Antonio" panose="02000503000000000000" pitchFamily="2" charset="0"/>
              </a:rPr>
              <a:t>6 Ways To Spot Your Ideal Client</a:t>
            </a:r>
            <a:r>
              <a:rPr lang="mr-IN" sz="3200" dirty="0">
                <a:solidFill>
                  <a:schemeClr val="bg1"/>
                </a:solidFill>
                <a:latin typeface="Antonio" panose="02000503000000000000" pitchFamily="2" charset="0"/>
              </a:rPr>
              <a:t>…</a:t>
            </a:r>
            <a:endParaRPr lang="en-GB" sz="3200" dirty="0">
              <a:solidFill>
                <a:schemeClr val="bg1"/>
              </a:solidFill>
              <a:latin typeface="Antonio" panose="02000503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5956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8932">
            <a:alpha val="8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8880" y="5778000"/>
            <a:ext cx="12192002" cy="10800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  <a:latin typeface="Calibri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0" y="5777137"/>
            <a:ext cx="121920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43098" y="1520464"/>
            <a:ext cx="11152716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CA" sz="3200" dirty="0">
                <a:solidFill>
                  <a:prstClr val="whit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For Mountain climbers, it’s all about growth</a:t>
            </a:r>
          </a:p>
          <a:p>
            <a:pPr marL="514350" indent="-514350">
              <a:buFont typeface="+mj-lt"/>
              <a:buAutoNum type="arabicPeriod"/>
            </a:pPr>
            <a:r>
              <a:rPr lang="en-CA" sz="3200" dirty="0">
                <a:solidFill>
                  <a:prstClr val="whit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For Freedom Fighters, it’s all about independence</a:t>
            </a:r>
          </a:p>
          <a:p>
            <a:pPr marL="514350" indent="-514350">
              <a:buFont typeface="+mj-lt"/>
              <a:buAutoNum type="arabicPeriod"/>
            </a:pPr>
            <a:r>
              <a:rPr lang="en-CA" sz="3200" dirty="0">
                <a:solidFill>
                  <a:prstClr val="whit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For Craftspeople, it’s all about mastery</a:t>
            </a:r>
          </a:p>
          <a:p>
            <a:pPr marL="514350" indent="-514350">
              <a:buFont typeface="+mj-lt"/>
              <a:buAutoNum type="arabicPeriod"/>
            </a:pPr>
            <a:r>
              <a:rPr lang="en-CA" sz="3200" b="1" dirty="0">
                <a:solidFill>
                  <a:prstClr val="whit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 need for control is the common denominator:</a:t>
            </a:r>
          </a:p>
          <a:p>
            <a:pPr marL="971550" lvl="1" indent="-514350">
              <a:buFont typeface="Arial" charset="0"/>
              <a:buChar char="•"/>
            </a:pPr>
            <a:r>
              <a:rPr lang="en-CA" sz="3200" b="1" dirty="0">
                <a:solidFill>
                  <a:prstClr val="whit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Mountain Climbers want to control their exit</a:t>
            </a:r>
          </a:p>
          <a:p>
            <a:pPr marL="971550" lvl="1" indent="-514350">
              <a:buFont typeface="Arial" charset="0"/>
              <a:buChar char="•"/>
            </a:pPr>
            <a:r>
              <a:rPr lang="en-CA" sz="3200" b="1" dirty="0">
                <a:solidFill>
                  <a:prstClr val="whit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Freedom Fighters want to control their life</a:t>
            </a:r>
          </a:p>
          <a:p>
            <a:pPr marL="971550" lvl="1" indent="-514350">
              <a:buFont typeface="Arial" charset="0"/>
              <a:buChar char="•"/>
            </a:pPr>
            <a:r>
              <a:rPr lang="en-CA" sz="3200" b="1" dirty="0">
                <a:solidFill>
                  <a:prstClr val="whit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Craftspeople want to control their work</a:t>
            </a:r>
          </a:p>
          <a:p>
            <a:endParaRPr lang="en-GB" sz="3200" b="1" dirty="0">
              <a:solidFill>
                <a:prstClr val="white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556981" y="6096681"/>
            <a:ext cx="281929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GB" sz="12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www.ValueBuilder.com copyright 2018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3098" y="569089"/>
            <a:ext cx="58417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200" dirty="0">
                <a:solidFill>
                  <a:schemeClr val="bg1"/>
                </a:solidFill>
                <a:latin typeface="Antonio" panose="02000503000000000000" pitchFamily="2" charset="0"/>
              </a:rPr>
              <a:t>4 Essential Marketing Messages</a:t>
            </a:r>
            <a:endParaRPr lang="en-GB" sz="3200" dirty="0">
              <a:solidFill>
                <a:schemeClr val="bg1"/>
              </a:solidFill>
              <a:latin typeface="Antonio" panose="02000503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869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8932">
            <a:alpha val="8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8880" y="5778000"/>
            <a:ext cx="12192002" cy="10800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  <a:latin typeface="Calibri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0" y="5777137"/>
            <a:ext cx="121920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43098" y="1520464"/>
            <a:ext cx="1164002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CA" sz="3200" dirty="0">
                <a:solidFill>
                  <a:prstClr val="whit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Mountain Climbers, fear not doing as well as a peer</a:t>
            </a:r>
          </a:p>
          <a:p>
            <a:pPr marL="514350" indent="-514350">
              <a:buFont typeface="+mj-lt"/>
              <a:buAutoNum type="arabicPeriod"/>
            </a:pPr>
            <a:r>
              <a:rPr lang="en-CA" sz="3200" b="1" dirty="0">
                <a:solidFill>
                  <a:prstClr val="whit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Freedom Fighters fear not having anything to do in retirement</a:t>
            </a:r>
          </a:p>
          <a:p>
            <a:pPr marL="514350" indent="-514350">
              <a:buFont typeface="+mj-lt"/>
              <a:buAutoNum type="arabicPeriod"/>
            </a:pPr>
            <a:r>
              <a:rPr lang="en-CA" sz="3200" b="1" dirty="0">
                <a:solidFill>
                  <a:prstClr val="whit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Craftspeople fear losing control of their work</a:t>
            </a:r>
            <a:endParaRPr lang="en-GB" sz="3200" b="1" dirty="0">
              <a:solidFill>
                <a:prstClr val="white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556981" y="6096681"/>
            <a:ext cx="281929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GB" sz="12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www.ValueBuilder.com copyright 2018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3098" y="569089"/>
            <a:ext cx="58417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200" dirty="0">
                <a:solidFill>
                  <a:schemeClr val="bg1"/>
                </a:solidFill>
                <a:latin typeface="Antonio" panose="02000503000000000000" pitchFamily="2" charset="0"/>
              </a:rPr>
              <a:t>3 Biggest Fears</a:t>
            </a:r>
            <a:endParaRPr lang="en-GB" sz="3200" dirty="0">
              <a:solidFill>
                <a:schemeClr val="bg1"/>
              </a:solidFill>
              <a:latin typeface="Antonio" panose="02000503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8217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8932">
            <a:alpha val="8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2" y="2501900"/>
            <a:ext cx="12192002" cy="1902759"/>
          </a:xfrm>
          <a:prstGeom prst="rect">
            <a:avLst/>
          </a:prstGeom>
          <a:solidFill>
            <a:srgbClr val="E68932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-8880" y="5778000"/>
            <a:ext cx="12192002" cy="10800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  <a:latin typeface="Calibri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0" y="5777137"/>
            <a:ext cx="121920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3028599" y="3136613"/>
            <a:ext cx="61348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prstClr val="whit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 </a:t>
            </a:r>
            <a:r>
              <a:rPr lang="en-GB" sz="3200" b="1" dirty="0">
                <a:solidFill>
                  <a:prstClr val="whit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Value</a:t>
            </a:r>
            <a:r>
              <a:rPr lang="en-GB" sz="3200" dirty="0">
                <a:solidFill>
                  <a:prstClr val="whit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Builder System™</a:t>
            </a:r>
            <a:endParaRPr lang="en-GB" sz="3200" b="1" dirty="0">
              <a:solidFill>
                <a:prstClr val="white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556981" y="6096681"/>
            <a:ext cx="281929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GB" sz="12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www.ValueBuilder.com copyright 2018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18784" y="3671160"/>
            <a:ext cx="554461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Double Your Value.  Double Your Offers. Control Your Future.</a:t>
            </a:r>
          </a:p>
        </p:txBody>
      </p:sp>
    </p:spTree>
    <p:extLst>
      <p:ext uri="{BB962C8B-B14F-4D97-AF65-F5344CB8AC3E}">
        <p14:creationId xmlns:p14="http://schemas.microsoft.com/office/powerpoint/2010/main" val="502422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82B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5390" y="2396802"/>
            <a:ext cx="1503370" cy="1354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2"/>
          <p:cNvSpPr txBox="1">
            <a:spLocks noChangeArrowheads="1"/>
          </p:cNvSpPr>
          <p:nvPr/>
        </p:nvSpPr>
        <p:spPr bwMode="auto">
          <a:xfrm>
            <a:off x="4469470" y="3912238"/>
            <a:ext cx="3275211" cy="618631"/>
          </a:xfrm>
          <a:prstGeom prst="rect">
            <a:avLst/>
          </a:prstGeom>
          <a:noFill/>
          <a:ln>
            <a:noFill/>
          </a:ln>
        </p:spPr>
        <p:txBody>
          <a:bodyPr lIns="64008" tIns="32004" rIns="64008" bIns="3200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640080" eaLnBrk="1" hangingPunct="1">
              <a:defRPr/>
            </a:pPr>
            <a:r>
              <a:rPr lang="en-US" kern="0" dirty="0">
                <a:solidFill>
                  <a:schemeClr val="bg1"/>
                </a:solidFill>
                <a:latin typeface="Open Sans Light"/>
                <a:cs typeface="Open Sans Light"/>
              </a:rPr>
              <a:t>FREEDOM</a:t>
            </a:r>
          </a:p>
          <a:p>
            <a:pPr algn="ctr" defTabSz="640080" eaLnBrk="1" hangingPunct="1">
              <a:defRPr/>
            </a:pPr>
            <a:r>
              <a:rPr lang="en-US" kern="0" dirty="0">
                <a:solidFill>
                  <a:schemeClr val="bg1"/>
                </a:solidFill>
                <a:latin typeface="Open Sans Light"/>
                <a:cs typeface="Open Sans Light"/>
              </a:rPr>
              <a:t>FIGHTER</a:t>
            </a:r>
          </a:p>
        </p:txBody>
      </p:sp>
      <p:pic>
        <p:nvPicPr>
          <p:cNvPr id="2" name="Picture 5"/>
          <p:cNvPicPr>
            <a:picLocks noChangeAspect="1"/>
          </p:cNvPicPr>
          <p:nvPr/>
        </p:nvPicPr>
        <p:blipFill>
          <a:blip r:embed="rId3">
            <a:biLevel thresh="25000"/>
          </a:blip>
          <a:srcRect/>
          <a:stretch>
            <a:fillRect/>
          </a:stretch>
        </p:blipFill>
        <p:spPr bwMode="auto">
          <a:xfrm>
            <a:off x="1507179" y="2421314"/>
            <a:ext cx="1901000" cy="130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1694354" y="3912238"/>
            <a:ext cx="1526650" cy="618631"/>
          </a:xfrm>
          <a:prstGeom prst="rect">
            <a:avLst/>
          </a:prstGeom>
          <a:noFill/>
          <a:ln>
            <a:noFill/>
          </a:ln>
        </p:spPr>
        <p:txBody>
          <a:bodyPr wrap="square" lIns="64008" tIns="32004" rIns="64008" bIns="3200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640080" eaLnBrk="1" hangingPunct="1">
              <a:defRPr/>
            </a:pPr>
            <a:r>
              <a:rPr lang="en-US" kern="0" dirty="0">
                <a:solidFill>
                  <a:schemeClr val="bg1"/>
                </a:solidFill>
                <a:latin typeface="Open Sans Light"/>
                <a:cs typeface="Open Sans Light"/>
              </a:rPr>
              <a:t>MOUNTAIN</a:t>
            </a:r>
          </a:p>
          <a:p>
            <a:pPr algn="ctr" defTabSz="640080" eaLnBrk="1" hangingPunct="1">
              <a:defRPr/>
            </a:pPr>
            <a:r>
              <a:rPr lang="en-US" kern="0" dirty="0">
                <a:solidFill>
                  <a:schemeClr val="bg1"/>
                </a:solidFill>
                <a:latin typeface="Open Sans Light"/>
                <a:cs typeface="Open Sans Light"/>
              </a:rPr>
              <a:t>CLIMBER</a:t>
            </a:r>
          </a:p>
        </p:txBody>
      </p:sp>
      <p:pic>
        <p:nvPicPr>
          <p:cNvPr id="4" name="Picture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022580" y="2373199"/>
            <a:ext cx="1423481" cy="1401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2"/>
          <p:cNvSpPr txBox="1">
            <a:spLocks noChangeArrowheads="1"/>
          </p:cNvSpPr>
          <p:nvPr/>
        </p:nvSpPr>
        <p:spPr bwMode="auto">
          <a:xfrm>
            <a:off x="9019598" y="3851177"/>
            <a:ext cx="1429444" cy="618631"/>
          </a:xfrm>
          <a:prstGeom prst="rect">
            <a:avLst/>
          </a:prstGeom>
          <a:noFill/>
          <a:ln>
            <a:noFill/>
          </a:ln>
        </p:spPr>
        <p:txBody>
          <a:bodyPr wrap="square" lIns="64008" tIns="32004" rIns="64008" bIns="3200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640080" eaLnBrk="1" hangingPunct="1">
              <a:defRPr/>
            </a:pPr>
            <a:r>
              <a:rPr lang="en-US" kern="0" dirty="0">
                <a:solidFill>
                  <a:schemeClr val="bg1"/>
                </a:solidFill>
                <a:latin typeface="Open Sans Light"/>
                <a:cs typeface="Open Sans Light"/>
              </a:rPr>
              <a:t>CRAFTS</a:t>
            </a:r>
          </a:p>
          <a:p>
            <a:pPr algn="ctr" defTabSz="640080" eaLnBrk="1" hangingPunct="1">
              <a:defRPr/>
            </a:pPr>
            <a:r>
              <a:rPr lang="en-US" kern="0" dirty="0">
                <a:solidFill>
                  <a:schemeClr val="bg1"/>
                </a:solidFill>
                <a:latin typeface="Open Sans Light"/>
                <a:cs typeface="Open Sans Light"/>
              </a:rPr>
              <a:t>PEOPLE</a:t>
            </a:r>
          </a:p>
        </p:txBody>
      </p:sp>
      <p:sp>
        <p:nvSpPr>
          <p:cNvPr id="14" name="Oval 13"/>
          <p:cNvSpPr/>
          <p:nvPr/>
        </p:nvSpPr>
        <p:spPr>
          <a:xfrm>
            <a:off x="4834866" y="2120323"/>
            <a:ext cx="2544418" cy="2544418"/>
          </a:xfrm>
          <a:prstGeom prst="ellipse">
            <a:avLst/>
          </a:prstGeom>
          <a:noFill/>
          <a:ln w="38100">
            <a:solidFill>
              <a:srgbClr val="E6893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/>
          <p:cNvSpPr/>
          <p:nvPr/>
        </p:nvSpPr>
        <p:spPr>
          <a:xfrm>
            <a:off x="8462111" y="2120323"/>
            <a:ext cx="2544418" cy="2544418"/>
          </a:xfrm>
          <a:prstGeom prst="ellipse">
            <a:avLst/>
          </a:prstGeom>
          <a:noFill/>
          <a:ln w="38100">
            <a:solidFill>
              <a:srgbClr val="E6893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/>
          <p:cNvSpPr/>
          <p:nvPr/>
        </p:nvSpPr>
        <p:spPr>
          <a:xfrm>
            <a:off x="1185470" y="2120323"/>
            <a:ext cx="2544418" cy="2544418"/>
          </a:xfrm>
          <a:prstGeom prst="ellipse">
            <a:avLst/>
          </a:prstGeom>
          <a:noFill/>
          <a:ln w="38100">
            <a:solidFill>
              <a:srgbClr val="E6893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/>
          <p:cNvSpPr txBox="1"/>
          <p:nvPr/>
        </p:nvSpPr>
        <p:spPr>
          <a:xfrm>
            <a:off x="543098" y="569089"/>
            <a:ext cx="58417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chemeClr val="bg1"/>
                </a:solidFill>
                <a:latin typeface="Antonio" panose="02000503000000000000" pitchFamily="2" charset="0"/>
              </a:rPr>
              <a:t>Title On Their Business Card</a:t>
            </a:r>
          </a:p>
        </p:txBody>
      </p:sp>
      <p:cxnSp>
        <p:nvCxnSpPr>
          <p:cNvPr id="18" name="Straight Connector 17"/>
          <p:cNvCxnSpPr/>
          <p:nvPr/>
        </p:nvCxnSpPr>
        <p:spPr>
          <a:xfrm>
            <a:off x="673537" y="1070495"/>
            <a:ext cx="4161329" cy="0"/>
          </a:xfrm>
          <a:prstGeom prst="line">
            <a:avLst/>
          </a:prstGeom>
          <a:ln w="28575">
            <a:solidFill>
              <a:srgbClr val="E689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2"/>
          <p:cNvSpPr txBox="1">
            <a:spLocks noChangeArrowheads="1"/>
          </p:cNvSpPr>
          <p:nvPr/>
        </p:nvSpPr>
        <p:spPr bwMode="auto">
          <a:xfrm>
            <a:off x="1321054" y="4869461"/>
            <a:ext cx="2140175" cy="1357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4008" tIns="32004" rIns="64008" bIns="32004">
            <a:prstTxWarp prst="textNoShape">
              <a:avLst/>
            </a:prstTxWarp>
            <a:spAutoFit/>
          </a:bodyPr>
          <a:lstStyle/>
          <a:p>
            <a:pPr algn="ctr" defTabSz="640080"/>
            <a:r>
              <a:rPr lang="en-US" sz="2800" dirty="0">
                <a:solidFill>
                  <a:schemeClr val="bg1"/>
                </a:solidFill>
                <a:latin typeface="Open Sans Light"/>
                <a:ea typeface="Georgia" charset="0"/>
                <a:cs typeface="Georgia" charset="0"/>
              </a:rPr>
              <a:t>FOUNDER</a:t>
            </a:r>
          </a:p>
          <a:p>
            <a:pPr algn="ctr" defTabSz="640080"/>
            <a:r>
              <a:rPr lang="en-US" sz="2800" dirty="0">
                <a:solidFill>
                  <a:schemeClr val="bg1"/>
                </a:solidFill>
                <a:latin typeface="Open Sans Light"/>
                <a:ea typeface="Georgia" charset="0"/>
                <a:cs typeface="Georgia" charset="0"/>
              </a:rPr>
              <a:t>CEO</a:t>
            </a:r>
          </a:p>
          <a:p>
            <a:pPr algn="ctr" defTabSz="640080"/>
            <a:r>
              <a:rPr lang="en-US" sz="2800" dirty="0">
                <a:solidFill>
                  <a:schemeClr val="bg1"/>
                </a:solidFill>
                <a:latin typeface="Open Sans Light"/>
                <a:ea typeface="Georgia" charset="0"/>
                <a:cs typeface="Georgia" charset="0"/>
              </a:rPr>
              <a:t>CHAIRMAN</a:t>
            </a:r>
          </a:p>
        </p:txBody>
      </p:sp>
      <p:sp>
        <p:nvSpPr>
          <p:cNvPr id="20" name="TextBox 2"/>
          <p:cNvSpPr txBox="1">
            <a:spLocks noChangeArrowheads="1"/>
          </p:cNvSpPr>
          <p:nvPr/>
        </p:nvSpPr>
        <p:spPr bwMode="auto">
          <a:xfrm>
            <a:off x="4458394" y="4869461"/>
            <a:ext cx="3275211" cy="926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>
            <a:prstTxWarp prst="textNoShape">
              <a:avLst/>
            </a:prstTxWarp>
            <a:spAutoFit/>
          </a:bodyPr>
          <a:lstStyle/>
          <a:p>
            <a:pPr algn="ctr" defTabSz="640080"/>
            <a:r>
              <a:rPr lang="en-US" sz="2800" dirty="0">
                <a:solidFill>
                  <a:schemeClr val="bg1"/>
                </a:solidFill>
                <a:latin typeface="Open Sans Light"/>
                <a:ea typeface="Georgia" charset="0"/>
                <a:cs typeface="Georgia" charset="0"/>
              </a:rPr>
              <a:t>OWNER</a:t>
            </a:r>
          </a:p>
          <a:p>
            <a:pPr algn="ctr" defTabSz="640080"/>
            <a:r>
              <a:rPr lang="en-US" sz="2800" dirty="0">
                <a:solidFill>
                  <a:schemeClr val="bg1"/>
                </a:solidFill>
                <a:latin typeface="Open Sans Light"/>
                <a:ea typeface="Georgia" charset="0"/>
                <a:cs typeface="Georgia" charset="0"/>
              </a:rPr>
              <a:t>PRESIDENT</a:t>
            </a:r>
          </a:p>
        </p:txBody>
      </p:sp>
      <p:sp>
        <p:nvSpPr>
          <p:cNvPr id="21" name="TextBox 2"/>
          <p:cNvSpPr txBox="1">
            <a:spLocks noChangeArrowheads="1"/>
          </p:cNvSpPr>
          <p:nvPr/>
        </p:nvSpPr>
        <p:spPr bwMode="auto">
          <a:xfrm>
            <a:off x="8096218" y="4869461"/>
            <a:ext cx="3276203" cy="926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>
            <a:prstTxWarp prst="textNoShape">
              <a:avLst/>
            </a:prstTxWarp>
            <a:spAutoFit/>
          </a:bodyPr>
          <a:lstStyle/>
          <a:p>
            <a:pPr algn="ctr" defTabSz="640080"/>
            <a:r>
              <a:rPr lang="en-US" sz="2800" dirty="0">
                <a:solidFill>
                  <a:schemeClr val="bg1"/>
                </a:solidFill>
                <a:latin typeface="Open Sans Light"/>
                <a:ea typeface="Georgia" charset="0"/>
                <a:cs typeface="Georgia" charset="0"/>
              </a:rPr>
              <a:t>PHOTOGRAPHER</a:t>
            </a:r>
          </a:p>
          <a:p>
            <a:pPr algn="ctr" defTabSz="640080"/>
            <a:r>
              <a:rPr lang="en-US" sz="2800" dirty="0">
                <a:solidFill>
                  <a:schemeClr val="bg1"/>
                </a:solidFill>
                <a:latin typeface="Open Sans Light"/>
                <a:ea typeface="Georgia" charset="0"/>
                <a:cs typeface="Georgia" charset="0"/>
              </a:rPr>
              <a:t>COPYWRITER</a:t>
            </a:r>
          </a:p>
        </p:txBody>
      </p:sp>
    </p:spTree>
    <p:extLst>
      <p:ext uri="{BB962C8B-B14F-4D97-AF65-F5344CB8AC3E}">
        <p14:creationId xmlns:p14="http://schemas.microsoft.com/office/powerpoint/2010/main" val="1384876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  <p:bldP spid="7" grpId="0"/>
      <p:bldP spid="14" grpId="0" animBg="1"/>
      <p:bldP spid="15" grpId="0" animBg="1"/>
      <p:bldP spid="16" grpId="0" animBg="1"/>
      <p:bldP spid="19" grpId="0"/>
      <p:bldP spid="20" grpId="0"/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82B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5390" y="2396802"/>
            <a:ext cx="1503370" cy="1354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2"/>
          <p:cNvSpPr txBox="1">
            <a:spLocks noChangeArrowheads="1"/>
          </p:cNvSpPr>
          <p:nvPr/>
        </p:nvSpPr>
        <p:spPr bwMode="auto">
          <a:xfrm>
            <a:off x="4469470" y="3912238"/>
            <a:ext cx="3275211" cy="618631"/>
          </a:xfrm>
          <a:prstGeom prst="rect">
            <a:avLst/>
          </a:prstGeom>
          <a:noFill/>
          <a:ln>
            <a:noFill/>
          </a:ln>
        </p:spPr>
        <p:txBody>
          <a:bodyPr lIns="64008" tIns="32004" rIns="64008" bIns="3200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640080" eaLnBrk="1" hangingPunct="1">
              <a:defRPr/>
            </a:pPr>
            <a:r>
              <a:rPr lang="en-US" kern="0" dirty="0">
                <a:solidFill>
                  <a:schemeClr val="bg1"/>
                </a:solidFill>
                <a:latin typeface="Open Sans Light"/>
                <a:cs typeface="Open Sans Light"/>
              </a:rPr>
              <a:t>FREEDOM</a:t>
            </a:r>
          </a:p>
          <a:p>
            <a:pPr algn="ctr" defTabSz="640080" eaLnBrk="1" hangingPunct="1">
              <a:defRPr/>
            </a:pPr>
            <a:r>
              <a:rPr lang="en-US" kern="0" dirty="0">
                <a:solidFill>
                  <a:schemeClr val="bg1"/>
                </a:solidFill>
                <a:latin typeface="Open Sans Light"/>
                <a:cs typeface="Open Sans Light"/>
              </a:rPr>
              <a:t>FIGHTER</a:t>
            </a:r>
          </a:p>
        </p:txBody>
      </p:sp>
      <p:pic>
        <p:nvPicPr>
          <p:cNvPr id="2" name="Picture 5"/>
          <p:cNvPicPr>
            <a:picLocks noChangeAspect="1"/>
          </p:cNvPicPr>
          <p:nvPr/>
        </p:nvPicPr>
        <p:blipFill>
          <a:blip r:embed="rId3">
            <a:biLevel thresh="25000"/>
          </a:blip>
          <a:srcRect/>
          <a:stretch>
            <a:fillRect/>
          </a:stretch>
        </p:blipFill>
        <p:spPr bwMode="auto">
          <a:xfrm>
            <a:off x="1507179" y="2421314"/>
            <a:ext cx="1901000" cy="130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1694354" y="3912238"/>
            <a:ext cx="1526650" cy="618631"/>
          </a:xfrm>
          <a:prstGeom prst="rect">
            <a:avLst/>
          </a:prstGeom>
          <a:noFill/>
          <a:ln>
            <a:noFill/>
          </a:ln>
        </p:spPr>
        <p:txBody>
          <a:bodyPr wrap="square" lIns="64008" tIns="32004" rIns="64008" bIns="3200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640080" eaLnBrk="1" hangingPunct="1">
              <a:defRPr/>
            </a:pPr>
            <a:r>
              <a:rPr lang="en-US" kern="0" dirty="0">
                <a:solidFill>
                  <a:schemeClr val="bg1"/>
                </a:solidFill>
                <a:latin typeface="Open Sans Light"/>
                <a:cs typeface="Open Sans Light"/>
              </a:rPr>
              <a:t>MOUNTAIN</a:t>
            </a:r>
          </a:p>
          <a:p>
            <a:pPr algn="ctr" defTabSz="640080" eaLnBrk="1" hangingPunct="1">
              <a:defRPr/>
            </a:pPr>
            <a:r>
              <a:rPr lang="en-US" kern="0" dirty="0">
                <a:solidFill>
                  <a:schemeClr val="bg1"/>
                </a:solidFill>
                <a:latin typeface="Open Sans Light"/>
                <a:cs typeface="Open Sans Light"/>
              </a:rPr>
              <a:t>CLIMBER</a:t>
            </a:r>
          </a:p>
        </p:txBody>
      </p:sp>
      <p:pic>
        <p:nvPicPr>
          <p:cNvPr id="4" name="Picture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022580" y="2373199"/>
            <a:ext cx="1423481" cy="1401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2"/>
          <p:cNvSpPr txBox="1">
            <a:spLocks noChangeArrowheads="1"/>
          </p:cNvSpPr>
          <p:nvPr/>
        </p:nvSpPr>
        <p:spPr bwMode="auto">
          <a:xfrm>
            <a:off x="9019598" y="3851177"/>
            <a:ext cx="1429444" cy="618631"/>
          </a:xfrm>
          <a:prstGeom prst="rect">
            <a:avLst/>
          </a:prstGeom>
          <a:noFill/>
          <a:ln>
            <a:noFill/>
          </a:ln>
        </p:spPr>
        <p:txBody>
          <a:bodyPr wrap="square" lIns="64008" tIns="32004" rIns="64008" bIns="3200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640080" eaLnBrk="1" hangingPunct="1">
              <a:defRPr/>
            </a:pPr>
            <a:r>
              <a:rPr lang="en-US" kern="0" dirty="0">
                <a:solidFill>
                  <a:schemeClr val="bg1"/>
                </a:solidFill>
                <a:latin typeface="Open Sans Light"/>
                <a:cs typeface="Open Sans Light"/>
              </a:rPr>
              <a:t>CRAFTS</a:t>
            </a:r>
          </a:p>
          <a:p>
            <a:pPr algn="ctr" defTabSz="640080" eaLnBrk="1" hangingPunct="1">
              <a:defRPr/>
            </a:pPr>
            <a:r>
              <a:rPr lang="en-US" kern="0" dirty="0">
                <a:solidFill>
                  <a:schemeClr val="bg1"/>
                </a:solidFill>
                <a:latin typeface="Open Sans Light"/>
                <a:cs typeface="Open Sans Light"/>
              </a:rPr>
              <a:t>PEOPLE</a:t>
            </a:r>
          </a:p>
        </p:txBody>
      </p:sp>
      <p:sp>
        <p:nvSpPr>
          <p:cNvPr id="14" name="Oval 13"/>
          <p:cNvSpPr/>
          <p:nvPr/>
        </p:nvSpPr>
        <p:spPr>
          <a:xfrm>
            <a:off x="4834866" y="2120323"/>
            <a:ext cx="2544418" cy="2544418"/>
          </a:xfrm>
          <a:prstGeom prst="ellipse">
            <a:avLst/>
          </a:prstGeom>
          <a:noFill/>
          <a:ln w="38100">
            <a:solidFill>
              <a:srgbClr val="E6893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/>
          <p:cNvSpPr/>
          <p:nvPr/>
        </p:nvSpPr>
        <p:spPr>
          <a:xfrm>
            <a:off x="8462111" y="2120323"/>
            <a:ext cx="2544418" cy="2544418"/>
          </a:xfrm>
          <a:prstGeom prst="ellipse">
            <a:avLst/>
          </a:prstGeom>
          <a:noFill/>
          <a:ln w="38100">
            <a:solidFill>
              <a:srgbClr val="E6893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/>
          <p:cNvSpPr/>
          <p:nvPr/>
        </p:nvSpPr>
        <p:spPr>
          <a:xfrm>
            <a:off x="1185470" y="2120323"/>
            <a:ext cx="2544418" cy="2544418"/>
          </a:xfrm>
          <a:prstGeom prst="ellipse">
            <a:avLst/>
          </a:prstGeom>
          <a:noFill/>
          <a:ln w="38100">
            <a:solidFill>
              <a:srgbClr val="E6893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/>
          <p:cNvSpPr txBox="1"/>
          <p:nvPr/>
        </p:nvSpPr>
        <p:spPr>
          <a:xfrm>
            <a:off x="543098" y="569089"/>
            <a:ext cx="58417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chemeClr val="bg1"/>
                </a:solidFill>
                <a:latin typeface="Antonio" panose="02000503000000000000" pitchFamily="2" charset="0"/>
              </a:rPr>
              <a:t>Capital Structure</a:t>
            </a:r>
          </a:p>
        </p:txBody>
      </p:sp>
      <p:cxnSp>
        <p:nvCxnSpPr>
          <p:cNvPr id="18" name="Straight Connector 17"/>
          <p:cNvCxnSpPr/>
          <p:nvPr/>
        </p:nvCxnSpPr>
        <p:spPr>
          <a:xfrm>
            <a:off x="673537" y="1070495"/>
            <a:ext cx="2547467" cy="0"/>
          </a:xfrm>
          <a:prstGeom prst="line">
            <a:avLst/>
          </a:prstGeom>
          <a:ln w="28575">
            <a:solidFill>
              <a:srgbClr val="E689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2"/>
          <p:cNvSpPr txBox="1">
            <a:spLocks noChangeArrowheads="1"/>
          </p:cNvSpPr>
          <p:nvPr/>
        </p:nvSpPr>
        <p:spPr bwMode="auto">
          <a:xfrm>
            <a:off x="812043" y="4869461"/>
            <a:ext cx="3283738" cy="1295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4008" tIns="32004" rIns="64008" bIns="32004">
            <a:prstTxWarp prst="textNoShape">
              <a:avLst/>
            </a:prstTxWarp>
            <a:spAutoFit/>
          </a:bodyPr>
          <a:lstStyle/>
          <a:p>
            <a:pPr algn="ctr" defTabSz="640080"/>
            <a:r>
              <a:rPr lang="en-US" sz="2000" dirty="0">
                <a:solidFill>
                  <a:schemeClr val="bg1"/>
                </a:solidFill>
                <a:latin typeface="Open Sans Light"/>
                <a:ea typeface="Georgia" charset="0"/>
                <a:cs typeface="Georgia" charset="0"/>
              </a:rPr>
              <a:t>EQUITY USED TO FUEL GROWTH E.G. PARTNERS, KEY EMPLOYEES, ANGELS, VENTURE CAPITALISTS </a:t>
            </a:r>
          </a:p>
        </p:txBody>
      </p:sp>
      <p:sp>
        <p:nvSpPr>
          <p:cNvPr id="20" name="TextBox 2"/>
          <p:cNvSpPr txBox="1">
            <a:spLocks noChangeArrowheads="1"/>
          </p:cNvSpPr>
          <p:nvPr/>
        </p:nvSpPr>
        <p:spPr bwMode="auto">
          <a:xfrm>
            <a:off x="4458394" y="4869461"/>
            <a:ext cx="3275211" cy="98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>
            <a:prstTxWarp prst="textNoShape">
              <a:avLst/>
            </a:prstTxWarp>
            <a:spAutoFit/>
          </a:bodyPr>
          <a:lstStyle/>
          <a:p>
            <a:pPr algn="ctr" defTabSz="640080"/>
            <a:r>
              <a:rPr lang="en-US" sz="2000" dirty="0">
                <a:solidFill>
                  <a:schemeClr val="bg1"/>
                </a:solidFill>
                <a:latin typeface="Open Sans Light"/>
                <a:ea typeface="Georgia" charset="0"/>
                <a:cs typeface="Georgia" charset="0"/>
              </a:rPr>
              <a:t>CLOSELY HELD WITH OWNER, SOMETIMES AMONG FAMILY MEMBERS</a:t>
            </a:r>
          </a:p>
        </p:txBody>
      </p:sp>
      <p:sp>
        <p:nvSpPr>
          <p:cNvPr id="21" name="TextBox 2"/>
          <p:cNvSpPr txBox="1">
            <a:spLocks noChangeArrowheads="1"/>
          </p:cNvSpPr>
          <p:nvPr/>
        </p:nvSpPr>
        <p:spPr bwMode="auto">
          <a:xfrm>
            <a:off x="8096218" y="4869461"/>
            <a:ext cx="3276203" cy="680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>
            <a:prstTxWarp prst="textNoShape">
              <a:avLst/>
            </a:prstTxWarp>
            <a:spAutoFit/>
          </a:bodyPr>
          <a:lstStyle/>
          <a:p>
            <a:pPr algn="ctr" defTabSz="640080"/>
            <a:r>
              <a:rPr lang="en-US" sz="2000" dirty="0">
                <a:solidFill>
                  <a:schemeClr val="bg1"/>
                </a:solidFill>
                <a:latin typeface="Open Sans Light"/>
                <a:ea typeface="Georgia" charset="0"/>
                <a:cs typeface="Georgia" charset="0"/>
              </a:rPr>
              <a:t>TYPICALLY 100%  </a:t>
            </a:r>
          </a:p>
          <a:p>
            <a:pPr algn="ctr" defTabSz="640080"/>
            <a:r>
              <a:rPr lang="en-US" sz="2000" dirty="0">
                <a:solidFill>
                  <a:schemeClr val="bg1"/>
                </a:solidFill>
                <a:latin typeface="Open Sans Light"/>
                <a:ea typeface="Georgia" charset="0"/>
                <a:cs typeface="Georgia" charset="0"/>
              </a:rPr>
              <a:t>OWNER-OPERATED</a:t>
            </a:r>
          </a:p>
        </p:txBody>
      </p:sp>
    </p:spTree>
    <p:extLst>
      <p:ext uri="{BB962C8B-B14F-4D97-AF65-F5344CB8AC3E}">
        <p14:creationId xmlns:p14="http://schemas.microsoft.com/office/powerpoint/2010/main" val="819829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  <p:bldP spid="7" grpId="0"/>
      <p:bldP spid="14" grpId="0" animBg="1"/>
      <p:bldP spid="15" grpId="0" animBg="1"/>
      <p:bldP spid="16" grpId="0" animBg="1"/>
      <p:bldP spid="19" grpId="0"/>
      <p:bldP spid="20" grpId="0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82B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5390" y="2396802"/>
            <a:ext cx="1503370" cy="1354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2"/>
          <p:cNvSpPr txBox="1">
            <a:spLocks noChangeArrowheads="1"/>
          </p:cNvSpPr>
          <p:nvPr/>
        </p:nvSpPr>
        <p:spPr bwMode="auto">
          <a:xfrm>
            <a:off x="4469470" y="3912238"/>
            <a:ext cx="3275211" cy="618631"/>
          </a:xfrm>
          <a:prstGeom prst="rect">
            <a:avLst/>
          </a:prstGeom>
          <a:noFill/>
          <a:ln>
            <a:noFill/>
          </a:ln>
        </p:spPr>
        <p:txBody>
          <a:bodyPr lIns="64008" tIns="32004" rIns="64008" bIns="3200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640080" eaLnBrk="1" hangingPunct="1">
              <a:defRPr/>
            </a:pPr>
            <a:r>
              <a:rPr lang="en-US" kern="0" dirty="0">
                <a:solidFill>
                  <a:schemeClr val="bg1"/>
                </a:solidFill>
                <a:latin typeface="Open Sans Light"/>
                <a:cs typeface="Open Sans Light"/>
              </a:rPr>
              <a:t>FREEDOM</a:t>
            </a:r>
          </a:p>
          <a:p>
            <a:pPr algn="ctr" defTabSz="640080" eaLnBrk="1" hangingPunct="1">
              <a:defRPr/>
            </a:pPr>
            <a:r>
              <a:rPr lang="en-US" kern="0" dirty="0">
                <a:solidFill>
                  <a:schemeClr val="bg1"/>
                </a:solidFill>
                <a:latin typeface="Open Sans Light"/>
                <a:cs typeface="Open Sans Light"/>
              </a:rPr>
              <a:t>FIGHTER</a:t>
            </a:r>
          </a:p>
        </p:txBody>
      </p:sp>
      <p:pic>
        <p:nvPicPr>
          <p:cNvPr id="2" name="Picture 5"/>
          <p:cNvPicPr>
            <a:picLocks noChangeAspect="1"/>
          </p:cNvPicPr>
          <p:nvPr/>
        </p:nvPicPr>
        <p:blipFill>
          <a:blip r:embed="rId3">
            <a:biLevel thresh="25000"/>
          </a:blip>
          <a:srcRect/>
          <a:stretch>
            <a:fillRect/>
          </a:stretch>
        </p:blipFill>
        <p:spPr bwMode="auto">
          <a:xfrm>
            <a:off x="1507179" y="2421314"/>
            <a:ext cx="1901000" cy="130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1694354" y="3912238"/>
            <a:ext cx="1526650" cy="618631"/>
          </a:xfrm>
          <a:prstGeom prst="rect">
            <a:avLst/>
          </a:prstGeom>
          <a:noFill/>
          <a:ln>
            <a:noFill/>
          </a:ln>
        </p:spPr>
        <p:txBody>
          <a:bodyPr wrap="square" lIns="64008" tIns="32004" rIns="64008" bIns="3200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640080" eaLnBrk="1" hangingPunct="1">
              <a:defRPr/>
            </a:pPr>
            <a:r>
              <a:rPr lang="en-US" kern="0" dirty="0">
                <a:solidFill>
                  <a:schemeClr val="bg1"/>
                </a:solidFill>
                <a:latin typeface="Open Sans Light"/>
                <a:cs typeface="Open Sans Light"/>
              </a:rPr>
              <a:t>MOUNTAIN</a:t>
            </a:r>
          </a:p>
          <a:p>
            <a:pPr algn="ctr" defTabSz="640080" eaLnBrk="1" hangingPunct="1">
              <a:defRPr/>
            </a:pPr>
            <a:r>
              <a:rPr lang="en-US" kern="0" dirty="0">
                <a:solidFill>
                  <a:schemeClr val="bg1"/>
                </a:solidFill>
                <a:latin typeface="Open Sans Light"/>
                <a:cs typeface="Open Sans Light"/>
              </a:rPr>
              <a:t>CLIMBER</a:t>
            </a:r>
          </a:p>
        </p:txBody>
      </p:sp>
      <p:pic>
        <p:nvPicPr>
          <p:cNvPr id="4" name="Picture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022580" y="2373199"/>
            <a:ext cx="1423481" cy="1401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2"/>
          <p:cNvSpPr txBox="1">
            <a:spLocks noChangeArrowheads="1"/>
          </p:cNvSpPr>
          <p:nvPr/>
        </p:nvSpPr>
        <p:spPr bwMode="auto">
          <a:xfrm>
            <a:off x="9019598" y="3851177"/>
            <a:ext cx="1429444" cy="618631"/>
          </a:xfrm>
          <a:prstGeom prst="rect">
            <a:avLst/>
          </a:prstGeom>
          <a:noFill/>
          <a:ln>
            <a:noFill/>
          </a:ln>
        </p:spPr>
        <p:txBody>
          <a:bodyPr wrap="square" lIns="64008" tIns="32004" rIns="64008" bIns="3200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640080" eaLnBrk="1" hangingPunct="1">
              <a:defRPr/>
            </a:pPr>
            <a:r>
              <a:rPr lang="en-US" kern="0" dirty="0">
                <a:solidFill>
                  <a:schemeClr val="bg1"/>
                </a:solidFill>
                <a:latin typeface="Open Sans Light"/>
                <a:cs typeface="Open Sans Light"/>
              </a:rPr>
              <a:t>CRAFTS</a:t>
            </a:r>
          </a:p>
          <a:p>
            <a:pPr algn="ctr" defTabSz="640080" eaLnBrk="1" hangingPunct="1">
              <a:defRPr/>
            </a:pPr>
            <a:r>
              <a:rPr lang="en-US" kern="0" dirty="0">
                <a:solidFill>
                  <a:schemeClr val="bg1"/>
                </a:solidFill>
                <a:latin typeface="Open Sans Light"/>
                <a:cs typeface="Open Sans Light"/>
              </a:rPr>
              <a:t>PEOPLE</a:t>
            </a:r>
          </a:p>
        </p:txBody>
      </p:sp>
      <p:sp>
        <p:nvSpPr>
          <p:cNvPr id="14" name="Oval 13"/>
          <p:cNvSpPr/>
          <p:nvPr/>
        </p:nvSpPr>
        <p:spPr>
          <a:xfrm>
            <a:off x="4834866" y="2120323"/>
            <a:ext cx="2544418" cy="2544418"/>
          </a:xfrm>
          <a:prstGeom prst="ellipse">
            <a:avLst/>
          </a:prstGeom>
          <a:noFill/>
          <a:ln w="38100">
            <a:solidFill>
              <a:srgbClr val="E6893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/>
          <p:cNvSpPr/>
          <p:nvPr/>
        </p:nvSpPr>
        <p:spPr>
          <a:xfrm>
            <a:off x="8462111" y="2120323"/>
            <a:ext cx="2544418" cy="2544418"/>
          </a:xfrm>
          <a:prstGeom prst="ellipse">
            <a:avLst/>
          </a:prstGeom>
          <a:noFill/>
          <a:ln w="38100">
            <a:solidFill>
              <a:srgbClr val="E6893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/>
          <p:cNvSpPr/>
          <p:nvPr/>
        </p:nvSpPr>
        <p:spPr>
          <a:xfrm>
            <a:off x="1185470" y="2120323"/>
            <a:ext cx="2544418" cy="2544418"/>
          </a:xfrm>
          <a:prstGeom prst="ellipse">
            <a:avLst/>
          </a:prstGeom>
          <a:noFill/>
          <a:ln w="38100">
            <a:solidFill>
              <a:srgbClr val="E6893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/>
          <p:cNvSpPr txBox="1"/>
          <p:nvPr/>
        </p:nvSpPr>
        <p:spPr>
          <a:xfrm>
            <a:off x="543098" y="569089"/>
            <a:ext cx="58417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chemeClr val="bg1"/>
                </a:solidFill>
                <a:latin typeface="Antonio" panose="02000503000000000000" pitchFamily="2" charset="0"/>
              </a:rPr>
              <a:t>Career Trajectory</a:t>
            </a:r>
          </a:p>
        </p:txBody>
      </p:sp>
      <p:cxnSp>
        <p:nvCxnSpPr>
          <p:cNvPr id="18" name="Straight Connector 17"/>
          <p:cNvCxnSpPr/>
          <p:nvPr/>
        </p:nvCxnSpPr>
        <p:spPr>
          <a:xfrm>
            <a:off x="673537" y="1070495"/>
            <a:ext cx="2547467" cy="0"/>
          </a:xfrm>
          <a:prstGeom prst="line">
            <a:avLst/>
          </a:prstGeom>
          <a:ln w="28575">
            <a:solidFill>
              <a:srgbClr val="E689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2"/>
          <p:cNvSpPr txBox="1">
            <a:spLocks noChangeArrowheads="1"/>
          </p:cNvSpPr>
          <p:nvPr/>
        </p:nvSpPr>
        <p:spPr bwMode="auto">
          <a:xfrm>
            <a:off x="812043" y="4869461"/>
            <a:ext cx="3283738" cy="1295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4008" tIns="32004" rIns="64008" bIns="32004">
            <a:prstTxWarp prst="textNoShape">
              <a:avLst/>
            </a:prstTxWarp>
            <a:spAutoFit/>
          </a:bodyPr>
          <a:lstStyle/>
          <a:p>
            <a:pPr algn="ctr" defTabSz="640080"/>
            <a:r>
              <a:rPr lang="en-US" sz="2000" dirty="0">
                <a:solidFill>
                  <a:schemeClr val="bg1"/>
                </a:solidFill>
                <a:latin typeface="Open Sans Light"/>
                <a:ea typeface="Georgia" charset="0"/>
                <a:cs typeface="Georgia" charset="0"/>
              </a:rPr>
              <a:t>SERIAL ENTREPRENEUR WITH MORE THAN ONE BUSINESS IN THEIR PAST, PRESENT, AND FUTURE</a:t>
            </a:r>
          </a:p>
        </p:txBody>
      </p:sp>
      <p:sp>
        <p:nvSpPr>
          <p:cNvPr id="20" name="TextBox 2"/>
          <p:cNvSpPr txBox="1">
            <a:spLocks noChangeArrowheads="1"/>
          </p:cNvSpPr>
          <p:nvPr/>
        </p:nvSpPr>
        <p:spPr bwMode="auto">
          <a:xfrm>
            <a:off x="4458394" y="4869461"/>
            <a:ext cx="3275211" cy="680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>
            <a:prstTxWarp prst="textNoShape">
              <a:avLst/>
            </a:prstTxWarp>
            <a:spAutoFit/>
          </a:bodyPr>
          <a:lstStyle/>
          <a:p>
            <a:pPr algn="ctr" defTabSz="640080">
              <a:defRPr/>
            </a:pPr>
            <a:r>
              <a:rPr lang="en-US" sz="2000" kern="0" dirty="0">
                <a:solidFill>
                  <a:schemeClr val="bg1"/>
                </a:solidFill>
                <a:latin typeface="Open Sans Light"/>
                <a:cs typeface="Georgia"/>
              </a:rPr>
              <a:t>ONE COMPANY FOR DECADES</a:t>
            </a:r>
          </a:p>
        </p:txBody>
      </p:sp>
      <p:sp>
        <p:nvSpPr>
          <p:cNvPr id="21" name="TextBox 2"/>
          <p:cNvSpPr txBox="1">
            <a:spLocks noChangeArrowheads="1"/>
          </p:cNvSpPr>
          <p:nvPr/>
        </p:nvSpPr>
        <p:spPr bwMode="auto">
          <a:xfrm>
            <a:off x="8096218" y="4869461"/>
            <a:ext cx="3276203" cy="680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>
            <a:prstTxWarp prst="textNoShape">
              <a:avLst/>
            </a:prstTxWarp>
            <a:spAutoFit/>
          </a:bodyPr>
          <a:lstStyle/>
          <a:p>
            <a:pPr algn="ctr" defTabSz="640080"/>
            <a:r>
              <a:rPr lang="en-US" sz="2000" dirty="0">
                <a:solidFill>
                  <a:schemeClr val="bg1"/>
                </a:solidFill>
                <a:latin typeface="Open Sans Light"/>
                <a:ea typeface="Georgia" charset="0"/>
                <a:cs typeface="Georgia" charset="0"/>
              </a:rPr>
              <a:t>TAPESTRY OF JOBS AND FREELANCE ASSIGNMENTS</a:t>
            </a:r>
          </a:p>
        </p:txBody>
      </p:sp>
    </p:spTree>
    <p:extLst>
      <p:ext uri="{BB962C8B-B14F-4D97-AF65-F5344CB8AC3E}">
        <p14:creationId xmlns:p14="http://schemas.microsoft.com/office/powerpoint/2010/main" val="142875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  <p:bldP spid="7" grpId="0"/>
      <p:bldP spid="14" grpId="0" animBg="1"/>
      <p:bldP spid="15" grpId="0" animBg="1"/>
      <p:bldP spid="16" grpId="0" animBg="1"/>
      <p:bldP spid="19" grpId="0"/>
      <p:bldP spid="20" grpId="0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82B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5390" y="2396802"/>
            <a:ext cx="1503370" cy="1354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2"/>
          <p:cNvSpPr txBox="1">
            <a:spLocks noChangeArrowheads="1"/>
          </p:cNvSpPr>
          <p:nvPr/>
        </p:nvSpPr>
        <p:spPr bwMode="auto">
          <a:xfrm>
            <a:off x="4469470" y="3912238"/>
            <a:ext cx="3275211" cy="618631"/>
          </a:xfrm>
          <a:prstGeom prst="rect">
            <a:avLst/>
          </a:prstGeom>
          <a:noFill/>
          <a:ln>
            <a:noFill/>
          </a:ln>
        </p:spPr>
        <p:txBody>
          <a:bodyPr lIns="64008" tIns="32004" rIns="64008" bIns="3200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640080" eaLnBrk="1" hangingPunct="1">
              <a:defRPr/>
            </a:pPr>
            <a:r>
              <a:rPr lang="en-US" kern="0" dirty="0">
                <a:solidFill>
                  <a:schemeClr val="bg1"/>
                </a:solidFill>
                <a:latin typeface="Open Sans Light"/>
                <a:cs typeface="Open Sans Light"/>
              </a:rPr>
              <a:t>FREEDOM</a:t>
            </a:r>
          </a:p>
          <a:p>
            <a:pPr algn="ctr" defTabSz="640080" eaLnBrk="1" hangingPunct="1">
              <a:defRPr/>
            </a:pPr>
            <a:r>
              <a:rPr lang="en-US" kern="0" dirty="0">
                <a:solidFill>
                  <a:schemeClr val="bg1"/>
                </a:solidFill>
                <a:latin typeface="Open Sans Light"/>
                <a:cs typeface="Open Sans Light"/>
              </a:rPr>
              <a:t>FIGHTER</a:t>
            </a:r>
          </a:p>
        </p:txBody>
      </p:sp>
      <p:pic>
        <p:nvPicPr>
          <p:cNvPr id="2" name="Picture 5"/>
          <p:cNvPicPr>
            <a:picLocks noChangeAspect="1"/>
          </p:cNvPicPr>
          <p:nvPr/>
        </p:nvPicPr>
        <p:blipFill>
          <a:blip r:embed="rId3">
            <a:biLevel thresh="25000"/>
          </a:blip>
          <a:srcRect/>
          <a:stretch>
            <a:fillRect/>
          </a:stretch>
        </p:blipFill>
        <p:spPr bwMode="auto">
          <a:xfrm>
            <a:off x="1507179" y="2421314"/>
            <a:ext cx="1901000" cy="130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1694354" y="3912238"/>
            <a:ext cx="1526650" cy="618631"/>
          </a:xfrm>
          <a:prstGeom prst="rect">
            <a:avLst/>
          </a:prstGeom>
          <a:noFill/>
          <a:ln>
            <a:noFill/>
          </a:ln>
        </p:spPr>
        <p:txBody>
          <a:bodyPr wrap="square" lIns="64008" tIns="32004" rIns="64008" bIns="3200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640080" eaLnBrk="1" hangingPunct="1">
              <a:defRPr/>
            </a:pPr>
            <a:r>
              <a:rPr lang="en-US" kern="0" dirty="0">
                <a:solidFill>
                  <a:schemeClr val="bg1"/>
                </a:solidFill>
                <a:latin typeface="Open Sans Light"/>
                <a:cs typeface="Open Sans Light"/>
              </a:rPr>
              <a:t>MOUNTAIN</a:t>
            </a:r>
          </a:p>
          <a:p>
            <a:pPr algn="ctr" defTabSz="640080" eaLnBrk="1" hangingPunct="1">
              <a:defRPr/>
            </a:pPr>
            <a:r>
              <a:rPr lang="en-US" kern="0" dirty="0">
                <a:solidFill>
                  <a:schemeClr val="bg1"/>
                </a:solidFill>
                <a:latin typeface="Open Sans Light"/>
                <a:cs typeface="Open Sans Light"/>
              </a:rPr>
              <a:t>CLIMBER</a:t>
            </a:r>
          </a:p>
        </p:txBody>
      </p:sp>
      <p:pic>
        <p:nvPicPr>
          <p:cNvPr id="4" name="Picture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022580" y="2373199"/>
            <a:ext cx="1423481" cy="1401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2"/>
          <p:cNvSpPr txBox="1">
            <a:spLocks noChangeArrowheads="1"/>
          </p:cNvSpPr>
          <p:nvPr/>
        </p:nvSpPr>
        <p:spPr bwMode="auto">
          <a:xfrm>
            <a:off x="9019598" y="3851177"/>
            <a:ext cx="1429444" cy="618631"/>
          </a:xfrm>
          <a:prstGeom prst="rect">
            <a:avLst/>
          </a:prstGeom>
          <a:noFill/>
          <a:ln>
            <a:noFill/>
          </a:ln>
        </p:spPr>
        <p:txBody>
          <a:bodyPr wrap="square" lIns="64008" tIns="32004" rIns="64008" bIns="3200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640080" eaLnBrk="1" hangingPunct="1">
              <a:defRPr/>
            </a:pPr>
            <a:r>
              <a:rPr lang="en-US" kern="0" dirty="0">
                <a:solidFill>
                  <a:schemeClr val="bg1"/>
                </a:solidFill>
                <a:latin typeface="Open Sans Light"/>
                <a:cs typeface="Open Sans Light"/>
              </a:rPr>
              <a:t>CRAFTS</a:t>
            </a:r>
          </a:p>
          <a:p>
            <a:pPr algn="ctr" defTabSz="640080" eaLnBrk="1" hangingPunct="1">
              <a:defRPr/>
            </a:pPr>
            <a:r>
              <a:rPr lang="en-US" kern="0" dirty="0">
                <a:solidFill>
                  <a:schemeClr val="bg1"/>
                </a:solidFill>
                <a:latin typeface="Open Sans Light"/>
                <a:cs typeface="Open Sans Light"/>
              </a:rPr>
              <a:t>PEOPLE</a:t>
            </a:r>
          </a:p>
        </p:txBody>
      </p:sp>
      <p:sp>
        <p:nvSpPr>
          <p:cNvPr id="14" name="Oval 13"/>
          <p:cNvSpPr/>
          <p:nvPr/>
        </p:nvSpPr>
        <p:spPr>
          <a:xfrm>
            <a:off x="4834866" y="2120323"/>
            <a:ext cx="2544418" cy="2544418"/>
          </a:xfrm>
          <a:prstGeom prst="ellipse">
            <a:avLst/>
          </a:prstGeom>
          <a:noFill/>
          <a:ln w="38100">
            <a:solidFill>
              <a:srgbClr val="E6893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/>
          <p:cNvSpPr/>
          <p:nvPr/>
        </p:nvSpPr>
        <p:spPr>
          <a:xfrm>
            <a:off x="8462111" y="2120323"/>
            <a:ext cx="2544418" cy="2544418"/>
          </a:xfrm>
          <a:prstGeom prst="ellipse">
            <a:avLst/>
          </a:prstGeom>
          <a:noFill/>
          <a:ln w="38100">
            <a:solidFill>
              <a:srgbClr val="E6893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/>
          <p:cNvSpPr/>
          <p:nvPr/>
        </p:nvSpPr>
        <p:spPr>
          <a:xfrm>
            <a:off x="1185470" y="2120323"/>
            <a:ext cx="2544418" cy="2544418"/>
          </a:xfrm>
          <a:prstGeom prst="ellipse">
            <a:avLst/>
          </a:prstGeom>
          <a:noFill/>
          <a:ln w="38100">
            <a:solidFill>
              <a:srgbClr val="E6893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/>
          <p:cNvSpPr txBox="1"/>
          <p:nvPr/>
        </p:nvSpPr>
        <p:spPr>
          <a:xfrm>
            <a:off x="543098" y="569089"/>
            <a:ext cx="58417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chemeClr val="bg1"/>
                </a:solidFill>
                <a:latin typeface="Antonio" panose="02000503000000000000" pitchFamily="2" charset="0"/>
              </a:rPr>
              <a:t>Most Proud Of</a:t>
            </a:r>
          </a:p>
        </p:txBody>
      </p:sp>
      <p:cxnSp>
        <p:nvCxnSpPr>
          <p:cNvPr id="18" name="Straight Connector 17"/>
          <p:cNvCxnSpPr/>
          <p:nvPr/>
        </p:nvCxnSpPr>
        <p:spPr>
          <a:xfrm>
            <a:off x="673537" y="1070495"/>
            <a:ext cx="2042367" cy="0"/>
          </a:xfrm>
          <a:prstGeom prst="line">
            <a:avLst/>
          </a:prstGeom>
          <a:ln w="28575">
            <a:solidFill>
              <a:srgbClr val="E689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2"/>
          <p:cNvSpPr txBox="1">
            <a:spLocks noChangeArrowheads="1"/>
          </p:cNvSpPr>
          <p:nvPr/>
        </p:nvSpPr>
        <p:spPr bwMode="auto">
          <a:xfrm>
            <a:off x="812043" y="4869461"/>
            <a:ext cx="3283738" cy="372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4008" tIns="32004" rIns="64008" bIns="32004">
            <a:prstTxWarp prst="textNoShape">
              <a:avLst/>
            </a:prstTxWarp>
            <a:spAutoFit/>
          </a:bodyPr>
          <a:lstStyle/>
          <a:p>
            <a:pPr algn="ctr" defTabSz="640080"/>
            <a:r>
              <a:rPr lang="en-US" sz="2000" dirty="0">
                <a:solidFill>
                  <a:schemeClr val="bg1"/>
                </a:solidFill>
                <a:latin typeface="Open Sans Light"/>
                <a:ea typeface="Georgia" charset="0"/>
                <a:cs typeface="Georgia" charset="0"/>
              </a:rPr>
              <a:t>THEMSELVES</a:t>
            </a:r>
          </a:p>
        </p:txBody>
      </p:sp>
      <p:sp>
        <p:nvSpPr>
          <p:cNvPr id="20" name="TextBox 2"/>
          <p:cNvSpPr txBox="1">
            <a:spLocks noChangeArrowheads="1"/>
          </p:cNvSpPr>
          <p:nvPr/>
        </p:nvSpPr>
        <p:spPr bwMode="auto">
          <a:xfrm>
            <a:off x="4458394" y="4869461"/>
            <a:ext cx="3275211" cy="372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>
            <a:prstTxWarp prst="textNoShape">
              <a:avLst/>
            </a:prstTxWarp>
            <a:spAutoFit/>
          </a:bodyPr>
          <a:lstStyle/>
          <a:p>
            <a:pPr algn="ctr" defTabSz="640080">
              <a:defRPr/>
            </a:pPr>
            <a:r>
              <a:rPr lang="en-US" sz="2000" kern="0" dirty="0">
                <a:solidFill>
                  <a:schemeClr val="bg1"/>
                </a:solidFill>
                <a:latin typeface="Open Sans Light"/>
                <a:cs typeface="Georgia"/>
              </a:rPr>
              <a:t>THEIR COMPANY</a:t>
            </a:r>
          </a:p>
        </p:txBody>
      </p:sp>
      <p:sp>
        <p:nvSpPr>
          <p:cNvPr id="21" name="TextBox 2"/>
          <p:cNvSpPr txBox="1">
            <a:spLocks noChangeArrowheads="1"/>
          </p:cNvSpPr>
          <p:nvPr/>
        </p:nvSpPr>
        <p:spPr bwMode="auto">
          <a:xfrm>
            <a:off x="8096218" y="4869461"/>
            <a:ext cx="3276203" cy="372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>
            <a:prstTxWarp prst="textNoShape">
              <a:avLst/>
            </a:prstTxWarp>
            <a:spAutoFit/>
          </a:bodyPr>
          <a:lstStyle/>
          <a:p>
            <a:pPr algn="ctr" defTabSz="640080"/>
            <a:r>
              <a:rPr lang="en-US" sz="2000" dirty="0">
                <a:solidFill>
                  <a:schemeClr val="bg1"/>
                </a:solidFill>
                <a:latin typeface="Open Sans Light"/>
                <a:ea typeface="Georgia" charset="0"/>
                <a:cs typeface="Georgia" charset="0"/>
              </a:rPr>
              <a:t>THEIR LATEST PROJECT</a:t>
            </a:r>
          </a:p>
        </p:txBody>
      </p:sp>
    </p:spTree>
    <p:extLst>
      <p:ext uri="{BB962C8B-B14F-4D97-AF65-F5344CB8AC3E}">
        <p14:creationId xmlns:p14="http://schemas.microsoft.com/office/powerpoint/2010/main" val="18989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  <p:bldP spid="7" grpId="0"/>
      <p:bldP spid="14" grpId="0" animBg="1"/>
      <p:bldP spid="15" grpId="0" animBg="1"/>
      <p:bldP spid="16" grpId="0" animBg="1"/>
      <p:bldP spid="19" grpId="0"/>
      <p:bldP spid="20" grpId="0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82B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5390" y="2396802"/>
            <a:ext cx="1503370" cy="1354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2"/>
          <p:cNvSpPr txBox="1">
            <a:spLocks noChangeArrowheads="1"/>
          </p:cNvSpPr>
          <p:nvPr/>
        </p:nvSpPr>
        <p:spPr bwMode="auto">
          <a:xfrm>
            <a:off x="4469470" y="3912238"/>
            <a:ext cx="3275211" cy="618631"/>
          </a:xfrm>
          <a:prstGeom prst="rect">
            <a:avLst/>
          </a:prstGeom>
          <a:noFill/>
          <a:ln>
            <a:noFill/>
          </a:ln>
        </p:spPr>
        <p:txBody>
          <a:bodyPr lIns="64008" tIns="32004" rIns="64008" bIns="3200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640080" eaLnBrk="1" hangingPunct="1">
              <a:defRPr/>
            </a:pPr>
            <a:r>
              <a:rPr lang="en-US" kern="0" dirty="0">
                <a:solidFill>
                  <a:schemeClr val="bg1"/>
                </a:solidFill>
                <a:latin typeface="Open Sans Light"/>
                <a:cs typeface="Open Sans Light"/>
              </a:rPr>
              <a:t>FREEDOM</a:t>
            </a:r>
          </a:p>
          <a:p>
            <a:pPr algn="ctr" defTabSz="640080" eaLnBrk="1" hangingPunct="1">
              <a:defRPr/>
            </a:pPr>
            <a:r>
              <a:rPr lang="en-US" kern="0" dirty="0">
                <a:solidFill>
                  <a:schemeClr val="bg1"/>
                </a:solidFill>
                <a:latin typeface="Open Sans Light"/>
                <a:cs typeface="Open Sans Light"/>
              </a:rPr>
              <a:t>FIGHTER</a:t>
            </a:r>
          </a:p>
        </p:txBody>
      </p:sp>
      <p:pic>
        <p:nvPicPr>
          <p:cNvPr id="2" name="Picture 5"/>
          <p:cNvPicPr>
            <a:picLocks noChangeAspect="1"/>
          </p:cNvPicPr>
          <p:nvPr/>
        </p:nvPicPr>
        <p:blipFill>
          <a:blip r:embed="rId3">
            <a:biLevel thresh="25000"/>
          </a:blip>
          <a:srcRect/>
          <a:stretch>
            <a:fillRect/>
          </a:stretch>
        </p:blipFill>
        <p:spPr bwMode="auto">
          <a:xfrm>
            <a:off x="1507179" y="2421314"/>
            <a:ext cx="1901000" cy="130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1694354" y="3912238"/>
            <a:ext cx="1526650" cy="618631"/>
          </a:xfrm>
          <a:prstGeom prst="rect">
            <a:avLst/>
          </a:prstGeom>
          <a:noFill/>
          <a:ln>
            <a:noFill/>
          </a:ln>
        </p:spPr>
        <p:txBody>
          <a:bodyPr wrap="square" lIns="64008" tIns="32004" rIns="64008" bIns="3200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640080" eaLnBrk="1" hangingPunct="1">
              <a:defRPr/>
            </a:pPr>
            <a:r>
              <a:rPr lang="en-US" kern="0" dirty="0">
                <a:solidFill>
                  <a:schemeClr val="bg1"/>
                </a:solidFill>
                <a:latin typeface="Open Sans Light"/>
                <a:cs typeface="Open Sans Light"/>
              </a:rPr>
              <a:t>MOUNTAIN</a:t>
            </a:r>
          </a:p>
          <a:p>
            <a:pPr algn="ctr" defTabSz="640080" eaLnBrk="1" hangingPunct="1">
              <a:defRPr/>
            </a:pPr>
            <a:r>
              <a:rPr lang="en-US" kern="0" dirty="0">
                <a:solidFill>
                  <a:schemeClr val="bg1"/>
                </a:solidFill>
                <a:latin typeface="Open Sans Light"/>
                <a:cs typeface="Open Sans Light"/>
              </a:rPr>
              <a:t>CLIMBER</a:t>
            </a:r>
          </a:p>
        </p:txBody>
      </p:sp>
      <p:pic>
        <p:nvPicPr>
          <p:cNvPr id="4" name="Picture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022580" y="2373199"/>
            <a:ext cx="1423481" cy="1401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2"/>
          <p:cNvSpPr txBox="1">
            <a:spLocks noChangeArrowheads="1"/>
          </p:cNvSpPr>
          <p:nvPr/>
        </p:nvSpPr>
        <p:spPr bwMode="auto">
          <a:xfrm>
            <a:off x="9019598" y="3851177"/>
            <a:ext cx="1429444" cy="618631"/>
          </a:xfrm>
          <a:prstGeom prst="rect">
            <a:avLst/>
          </a:prstGeom>
          <a:noFill/>
          <a:ln>
            <a:noFill/>
          </a:ln>
        </p:spPr>
        <p:txBody>
          <a:bodyPr wrap="square" lIns="64008" tIns="32004" rIns="64008" bIns="3200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640080" eaLnBrk="1" hangingPunct="1">
              <a:defRPr/>
            </a:pPr>
            <a:r>
              <a:rPr lang="en-US" kern="0" dirty="0">
                <a:solidFill>
                  <a:schemeClr val="bg1"/>
                </a:solidFill>
                <a:latin typeface="Open Sans Light"/>
                <a:cs typeface="Open Sans Light"/>
              </a:rPr>
              <a:t>CRAFTS</a:t>
            </a:r>
          </a:p>
          <a:p>
            <a:pPr algn="ctr" defTabSz="640080" eaLnBrk="1" hangingPunct="1">
              <a:defRPr/>
            </a:pPr>
            <a:r>
              <a:rPr lang="en-US" kern="0" dirty="0">
                <a:solidFill>
                  <a:schemeClr val="bg1"/>
                </a:solidFill>
                <a:latin typeface="Open Sans Light"/>
                <a:cs typeface="Open Sans Light"/>
              </a:rPr>
              <a:t>PEOPLE</a:t>
            </a:r>
          </a:p>
        </p:txBody>
      </p:sp>
      <p:sp>
        <p:nvSpPr>
          <p:cNvPr id="14" name="Oval 13"/>
          <p:cNvSpPr/>
          <p:nvPr/>
        </p:nvSpPr>
        <p:spPr>
          <a:xfrm>
            <a:off x="4834866" y="2120323"/>
            <a:ext cx="2544418" cy="2544418"/>
          </a:xfrm>
          <a:prstGeom prst="ellipse">
            <a:avLst/>
          </a:prstGeom>
          <a:noFill/>
          <a:ln w="38100">
            <a:solidFill>
              <a:srgbClr val="E6893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/>
          <p:cNvSpPr/>
          <p:nvPr/>
        </p:nvSpPr>
        <p:spPr>
          <a:xfrm>
            <a:off x="8462111" y="2120323"/>
            <a:ext cx="2544418" cy="2544418"/>
          </a:xfrm>
          <a:prstGeom prst="ellipse">
            <a:avLst/>
          </a:prstGeom>
          <a:noFill/>
          <a:ln w="38100">
            <a:solidFill>
              <a:srgbClr val="E6893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/>
          <p:cNvSpPr/>
          <p:nvPr/>
        </p:nvSpPr>
        <p:spPr>
          <a:xfrm>
            <a:off x="1185470" y="2120323"/>
            <a:ext cx="2544418" cy="2544418"/>
          </a:xfrm>
          <a:prstGeom prst="ellipse">
            <a:avLst/>
          </a:prstGeom>
          <a:noFill/>
          <a:ln w="38100">
            <a:solidFill>
              <a:srgbClr val="E6893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/>
          <p:cNvSpPr txBox="1"/>
          <p:nvPr/>
        </p:nvSpPr>
        <p:spPr>
          <a:xfrm>
            <a:off x="543098" y="569089"/>
            <a:ext cx="58417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chemeClr val="bg1"/>
                </a:solidFill>
                <a:latin typeface="Antonio" panose="02000503000000000000" pitchFamily="2" charset="0"/>
              </a:rPr>
              <a:t>Attitudes Towards Money</a:t>
            </a:r>
          </a:p>
        </p:txBody>
      </p:sp>
      <p:cxnSp>
        <p:nvCxnSpPr>
          <p:cNvPr id="18" name="Straight Connector 17"/>
          <p:cNvCxnSpPr/>
          <p:nvPr/>
        </p:nvCxnSpPr>
        <p:spPr>
          <a:xfrm>
            <a:off x="673537" y="1070495"/>
            <a:ext cx="3632332" cy="0"/>
          </a:xfrm>
          <a:prstGeom prst="line">
            <a:avLst/>
          </a:prstGeom>
          <a:ln w="28575">
            <a:solidFill>
              <a:srgbClr val="E689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2"/>
          <p:cNvSpPr txBox="1">
            <a:spLocks noChangeArrowheads="1"/>
          </p:cNvSpPr>
          <p:nvPr/>
        </p:nvSpPr>
        <p:spPr bwMode="auto">
          <a:xfrm>
            <a:off x="812043" y="4869461"/>
            <a:ext cx="3283738" cy="680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4008" tIns="32004" rIns="64008" bIns="32004">
            <a:prstTxWarp prst="textNoShape">
              <a:avLst/>
            </a:prstTxWarp>
            <a:spAutoFit/>
          </a:bodyPr>
          <a:lstStyle/>
          <a:p>
            <a:pPr algn="ctr" defTabSz="640080">
              <a:defRPr/>
            </a:pPr>
            <a:r>
              <a:rPr lang="en-US" sz="2000" kern="0" dirty="0">
                <a:solidFill>
                  <a:schemeClr val="bg1"/>
                </a:solidFill>
                <a:latin typeface="Open Sans Light"/>
                <a:cs typeface="Georgia"/>
              </a:rPr>
              <a:t>DETERMINES THE ALPHA DOG IN A PACK</a:t>
            </a:r>
          </a:p>
        </p:txBody>
      </p:sp>
      <p:sp>
        <p:nvSpPr>
          <p:cNvPr id="20" name="TextBox 2"/>
          <p:cNvSpPr txBox="1">
            <a:spLocks noChangeArrowheads="1"/>
          </p:cNvSpPr>
          <p:nvPr/>
        </p:nvSpPr>
        <p:spPr bwMode="auto">
          <a:xfrm>
            <a:off x="4458394" y="4869461"/>
            <a:ext cx="3275211" cy="680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>
            <a:prstTxWarp prst="textNoShape">
              <a:avLst/>
            </a:prstTxWarp>
            <a:spAutoFit/>
          </a:bodyPr>
          <a:lstStyle/>
          <a:p>
            <a:pPr algn="ctr" defTabSz="640080">
              <a:defRPr/>
            </a:pPr>
            <a:r>
              <a:rPr lang="en-US" sz="2000" kern="0" dirty="0">
                <a:solidFill>
                  <a:schemeClr val="bg1"/>
                </a:solidFill>
                <a:latin typeface="Open Sans Light"/>
                <a:cs typeface="Georgia"/>
              </a:rPr>
              <a:t>SYMBOLIZES PERSONAL FREEDOM</a:t>
            </a:r>
          </a:p>
        </p:txBody>
      </p:sp>
      <p:sp>
        <p:nvSpPr>
          <p:cNvPr id="21" name="TextBox 2"/>
          <p:cNvSpPr txBox="1">
            <a:spLocks noChangeArrowheads="1"/>
          </p:cNvSpPr>
          <p:nvPr/>
        </p:nvSpPr>
        <p:spPr bwMode="auto">
          <a:xfrm>
            <a:off x="8096218" y="4869461"/>
            <a:ext cx="3276203" cy="98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>
            <a:prstTxWarp prst="textNoShape">
              <a:avLst/>
            </a:prstTxWarp>
            <a:spAutoFit/>
          </a:bodyPr>
          <a:lstStyle/>
          <a:p>
            <a:pPr algn="ctr" defTabSz="640080"/>
            <a:r>
              <a:rPr lang="en-US" sz="2000" dirty="0">
                <a:solidFill>
                  <a:schemeClr val="bg1"/>
                </a:solidFill>
                <a:latin typeface="Open Sans Light"/>
                <a:ea typeface="Georgia" charset="0"/>
                <a:cs typeface="Georgia" charset="0"/>
              </a:rPr>
              <a:t>INTERMINGLED WITH THEIR PERSONAL FINANCES</a:t>
            </a:r>
          </a:p>
        </p:txBody>
      </p:sp>
    </p:spTree>
    <p:extLst>
      <p:ext uri="{BB962C8B-B14F-4D97-AF65-F5344CB8AC3E}">
        <p14:creationId xmlns:p14="http://schemas.microsoft.com/office/powerpoint/2010/main" val="1788336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7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75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75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  <p:bldP spid="7" grpId="0"/>
      <p:bldP spid="14" grpId="0" animBg="1"/>
      <p:bldP spid="15" grpId="0" animBg="1"/>
      <p:bldP spid="16" grpId="0" animBg="1"/>
      <p:bldP spid="19" grpId="0"/>
      <p:bldP spid="20" grpId="0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82B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5390" y="2396802"/>
            <a:ext cx="1503370" cy="1354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2"/>
          <p:cNvSpPr txBox="1">
            <a:spLocks noChangeArrowheads="1"/>
          </p:cNvSpPr>
          <p:nvPr/>
        </p:nvSpPr>
        <p:spPr bwMode="auto">
          <a:xfrm>
            <a:off x="4469470" y="3912238"/>
            <a:ext cx="3275211" cy="618631"/>
          </a:xfrm>
          <a:prstGeom prst="rect">
            <a:avLst/>
          </a:prstGeom>
          <a:noFill/>
          <a:ln>
            <a:noFill/>
          </a:ln>
        </p:spPr>
        <p:txBody>
          <a:bodyPr lIns="64008" tIns="32004" rIns="64008" bIns="3200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640080" eaLnBrk="1" hangingPunct="1">
              <a:defRPr/>
            </a:pPr>
            <a:r>
              <a:rPr lang="en-US" kern="0" dirty="0">
                <a:solidFill>
                  <a:schemeClr val="bg1"/>
                </a:solidFill>
                <a:latin typeface="Open Sans Light"/>
                <a:cs typeface="Open Sans Light"/>
              </a:rPr>
              <a:t>FREEDOM</a:t>
            </a:r>
          </a:p>
          <a:p>
            <a:pPr algn="ctr" defTabSz="640080" eaLnBrk="1" hangingPunct="1">
              <a:defRPr/>
            </a:pPr>
            <a:r>
              <a:rPr lang="en-US" kern="0" dirty="0">
                <a:solidFill>
                  <a:schemeClr val="bg1"/>
                </a:solidFill>
                <a:latin typeface="Open Sans Light"/>
                <a:cs typeface="Open Sans Light"/>
              </a:rPr>
              <a:t>FIGHTER</a:t>
            </a:r>
          </a:p>
        </p:txBody>
      </p:sp>
      <p:pic>
        <p:nvPicPr>
          <p:cNvPr id="2" name="Picture 5"/>
          <p:cNvPicPr>
            <a:picLocks noChangeAspect="1"/>
          </p:cNvPicPr>
          <p:nvPr/>
        </p:nvPicPr>
        <p:blipFill>
          <a:blip r:embed="rId3">
            <a:biLevel thresh="25000"/>
          </a:blip>
          <a:srcRect/>
          <a:stretch>
            <a:fillRect/>
          </a:stretch>
        </p:blipFill>
        <p:spPr bwMode="auto">
          <a:xfrm>
            <a:off x="1507179" y="2421314"/>
            <a:ext cx="1901000" cy="130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1694354" y="3912238"/>
            <a:ext cx="1526650" cy="618631"/>
          </a:xfrm>
          <a:prstGeom prst="rect">
            <a:avLst/>
          </a:prstGeom>
          <a:noFill/>
          <a:ln>
            <a:noFill/>
          </a:ln>
        </p:spPr>
        <p:txBody>
          <a:bodyPr wrap="square" lIns="64008" tIns="32004" rIns="64008" bIns="3200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640080" eaLnBrk="1" hangingPunct="1">
              <a:defRPr/>
            </a:pPr>
            <a:r>
              <a:rPr lang="en-US" kern="0" dirty="0">
                <a:solidFill>
                  <a:schemeClr val="bg1"/>
                </a:solidFill>
                <a:latin typeface="Open Sans Light"/>
                <a:cs typeface="Open Sans Light"/>
              </a:rPr>
              <a:t>MOUNTAIN</a:t>
            </a:r>
          </a:p>
          <a:p>
            <a:pPr algn="ctr" defTabSz="640080" eaLnBrk="1" hangingPunct="1">
              <a:defRPr/>
            </a:pPr>
            <a:r>
              <a:rPr lang="en-US" kern="0" dirty="0">
                <a:solidFill>
                  <a:schemeClr val="bg1"/>
                </a:solidFill>
                <a:latin typeface="Open Sans Light"/>
                <a:cs typeface="Open Sans Light"/>
              </a:rPr>
              <a:t>CLIMBER</a:t>
            </a:r>
          </a:p>
        </p:txBody>
      </p:sp>
      <p:pic>
        <p:nvPicPr>
          <p:cNvPr id="4" name="Picture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022580" y="2373199"/>
            <a:ext cx="1423481" cy="1401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2"/>
          <p:cNvSpPr txBox="1">
            <a:spLocks noChangeArrowheads="1"/>
          </p:cNvSpPr>
          <p:nvPr/>
        </p:nvSpPr>
        <p:spPr bwMode="auto">
          <a:xfrm>
            <a:off x="9019598" y="3851177"/>
            <a:ext cx="1429444" cy="618631"/>
          </a:xfrm>
          <a:prstGeom prst="rect">
            <a:avLst/>
          </a:prstGeom>
          <a:noFill/>
          <a:ln>
            <a:noFill/>
          </a:ln>
        </p:spPr>
        <p:txBody>
          <a:bodyPr wrap="square" lIns="64008" tIns="32004" rIns="64008" bIns="3200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640080" eaLnBrk="1" hangingPunct="1">
              <a:defRPr/>
            </a:pPr>
            <a:r>
              <a:rPr lang="en-US" kern="0" dirty="0">
                <a:solidFill>
                  <a:schemeClr val="bg1"/>
                </a:solidFill>
                <a:latin typeface="Open Sans Light"/>
                <a:cs typeface="Open Sans Light"/>
              </a:rPr>
              <a:t>CRAFTS</a:t>
            </a:r>
          </a:p>
          <a:p>
            <a:pPr algn="ctr" defTabSz="640080" eaLnBrk="1" hangingPunct="1">
              <a:defRPr/>
            </a:pPr>
            <a:r>
              <a:rPr lang="en-US" kern="0" dirty="0">
                <a:solidFill>
                  <a:schemeClr val="bg1"/>
                </a:solidFill>
                <a:latin typeface="Open Sans Light"/>
                <a:cs typeface="Open Sans Light"/>
              </a:rPr>
              <a:t>PEOPLE</a:t>
            </a:r>
          </a:p>
        </p:txBody>
      </p:sp>
      <p:sp>
        <p:nvSpPr>
          <p:cNvPr id="14" name="Oval 13"/>
          <p:cNvSpPr/>
          <p:nvPr/>
        </p:nvSpPr>
        <p:spPr>
          <a:xfrm>
            <a:off x="4834866" y="2120323"/>
            <a:ext cx="2544418" cy="2544418"/>
          </a:xfrm>
          <a:prstGeom prst="ellipse">
            <a:avLst/>
          </a:prstGeom>
          <a:noFill/>
          <a:ln w="38100">
            <a:solidFill>
              <a:srgbClr val="E6893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/>
          <p:cNvSpPr/>
          <p:nvPr/>
        </p:nvSpPr>
        <p:spPr>
          <a:xfrm>
            <a:off x="8462111" y="2120323"/>
            <a:ext cx="2544418" cy="2544418"/>
          </a:xfrm>
          <a:prstGeom prst="ellipse">
            <a:avLst/>
          </a:prstGeom>
          <a:noFill/>
          <a:ln w="38100">
            <a:solidFill>
              <a:srgbClr val="E6893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/>
          <p:cNvSpPr/>
          <p:nvPr/>
        </p:nvSpPr>
        <p:spPr>
          <a:xfrm>
            <a:off x="1185470" y="2120323"/>
            <a:ext cx="2544418" cy="2544418"/>
          </a:xfrm>
          <a:prstGeom prst="ellipse">
            <a:avLst/>
          </a:prstGeom>
          <a:noFill/>
          <a:ln w="38100">
            <a:solidFill>
              <a:srgbClr val="E6893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/>
          <p:cNvSpPr txBox="1"/>
          <p:nvPr/>
        </p:nvSpPr>
        <p:spPr>
          <a:xfrm>
            <a:off x="543098" y="569089"/>
            <a:ext cx="58417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chemeClr val="bg1"/>
                </a:solidFill>
                <a:latin typeface="Antonio" panose="02000503000000000000" pitchFamily="2" charset="0"/>
              </a:rPr>
              <a:t>Attitudes Towards Exit</a:t>
            </a:r>
          </a:p>
        </p:txBody>
      </p:sp>
      <p:cxnSp>
        <p:nvCxnSpPr>
          <p:cNvPr id="18" name="Straight Connector 17"/>
          <p:cNvCxnSpPr/>
          <p:nvPr/>
        </p:nvCxnSpPr>
        <p:spPr>
          <a:xfrm>
            <a:off x="673537" y="1070495"/>
            <a:ext cx="3263842" cy="0"/>
          </a:xfrm>
          <a:prstGeom prst="line">
            <a:avLst/>
          </a:prstGeom>
          <a:ln w="28575">
            <a:solidFill>
              <a:srgbClr val="E689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2"/>
          <p:cNvSpPr txBox="1">
            <a:spLocks noChangeArrowheads="1"/>
          </p:cNvSpPr>
          <p:nvPr/>
        </p:nvSpPr>
        <p:spPr bwMode="auto">
          <a:xfrm>
            <a:off x="812043" y="4869461"/>
            <a:ext cx="3283738" cy="98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4008" tIns="32004" rIns="64008" bIns="32004">
            <a:prstTxWarp prst="textNoShape">
              <a:avLst/>
            </a:prstTxWarp>
            <a:spAutoFit/>
          </a:bodyPr>
          <a:lstStyle/>
          <a:p>
            <a:pPr algn="ctr" defTabSz="640080">
              <a:defRPr/>
            </a:pPr>
            <a:r>
              <a:rPr lang="en-US" sz="2000" kern="0" dirty="0">
                <a:solidFill>
                  <a:schemeClr val="bg1"/>
                </a:solidFill>
                <a:latin typeface="Open Sans Light"/>
                <a:cs typeface="Georgia"/>
              </a:rPr>
              <a:t>BADGE OF HONOUR; </a:t>
            </a:r>
          </a:p>
          <a:p>
            <a:pPr algn="ctr" defTabSz="640080">
              <a:defRPr/>
            </a:pPr>
            <a:r>
              <a:rPr lang="en-US" sz="2000" kern="0" dirty="0">
                <a:solidFill>
                  <a:schemeClr val="bg1"/>
                </a:solidFill>
                <a:latin typeface="Open Sans Light"/>
                <a:cs typeface="Georgia"/>
              </a:rPr>
              <a:t>RITE OF PASSAGE INTO </a:t>
            </a:r>
          </a:p>
          <a:p>
            <a:pPr algn="ctr" defTabSz="640080">
              <a:defRPr/>
            </a:pPr>
            <a:r>
              <a:rPr lang="en-US" sz="2000" kern="0" dirty="0">
                <a:solidFill>
                  <a:schemeClr val="bg1"/>
                </a:solidFill>
                <a:latin typeface="Open Sans Light"/>
                <a:cs typeface="Georgia"/>
              </a:rPr>
              <a:t>AN ELITE CLUB</a:t>
            </a:r>
          </a:p>
        </p:txBody>
      </p:sp>
      <p:sp>
        <p:nvSpPr>
          <p:cNvPr id="20" name="TextBox 2"/>
          <p:cNvSpPr txBox="1">
            <a:spLocks noChangeArrowheads="1"/>
          </p:cNvSpPr>
          <p:nvPr/>
        </p:nvSpPr>
        <p:spPr bwMode="auto">
          <a:xfrm>
            <a:off x="4458394" y="4869461"/>
            <a:ext cx="3275211" cy="372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>
            <a:prstTxWarp prst="textNoShape">
              <a:avLst/>
            </a:prstTxWarp>
            <a:spAutoFit/>
          </a:bodyPr>
          <a:lstStyle/>
          <a:p>
            <a:pPr algn="ctr" defTabSz="640080">
              <a:defRPr/>
            </a:pPr>
            <a:r>
              <a:rPr lang="en-US" sz="2000" kern="0" dirty="0">
                <a:solidFill>
                  <a:schemeClr val="bg1"/>
                </a:solidFill>
                <a:latin typeface="Open Sans Light"/>
                <a:cs typeface="Georgia"/>
              </a:rPr>
              <a:t>EQUATES TO RETIREMENT</a:t>
            </a:r>
          </a:p>
        </p:txBody>
      </p:sp>
      <p:sp>
        <p:nvSpPr>
          <p:cNvPr id="21" name="TextBox 2"/>
          <p:cNvSpPr txBox="1">
            <a:spLocks noChangeArrowheads="1"/>
          </p:cNvSpPr>
          <p:nvPr/>
        </p:nvSpPr>
        <p:spPr bwMode="auto">
          <a:xfrm>
            <a:off x="8096218" y="4869461"/>
            <a:ext cx="3276203" cy="680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>
            <a:prstTxWarp prst="textNoShape">
              <a:avLst/>
            </a:prstTxWarp>
            <a:spAutoFit/>
          </a:bodyPr>
          <a:lstStyle/>
          <a:p>
            <a:pPr algn="ctr" defTabSz="640080">
              <a:defRPr/>
            </a:pPr>
            <a:r>
              <a:rPr lang="en-US" sz="2000" kern="0" dirty="0">
                <a:solidFill>
                  <a:schemeClr val="bg1"/>
                </a:solidFill>
                <a:latin typeface="Open Sans Light"/>
                <a:cs typeface="Georgia"/>
              </a:rPr>
              <a:t>SOMETHING FOR BIGGER BUSINESSES </a:t>
            </a:r>
          </a:p>
        </p:txBody>
      </p:sp>
    </p:spTree>
    <p:extLst>
      <p:ext uri="{BB962C8B-B14F-4D97-AF65-F5344CB8AC3E}">
        <p14:creationId xmlns:p14="http://schemas.microsoft.com/office/powerpoint/2010/main" val="3245878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7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75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75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  <p:bldP spid="7" grpId="0"/>
      <p:bldP spid="14" grpId="0" animBg="1"/>
      <p:bldP spid="15" grpId="0" animBg="1"/>
      <p:bldP spid="16" grpId="0" animBg="1"/>
      <p:bldP spid="19" grpId="0"/>
      <p:bldP spid="20" grpId="0"/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674042" y="1736864"/>
            <a:ext cx="9505498" cy="4212453"/>
            <a:chOff x="674042" y="1736864"/>
            <a:chExt cx="9505498" cy="4212453"/>
          </a:xfrm>
        </p:grpSpPr>
        <p:graphicFrame>
          <p:nvGraphicFramePr>
            <p:cNvPr id="2" name="Chart 1">
              <a:extLst>
                <a:ext uri="{FF2B5EF4-FFF2-40B4-BE49-F238E27FC236}">
                  <a16:creationId xmlns:a16="http://schemas.microsoft.com/office/drawing/2014/main" id="{E0432717-FAB3-4A7F-AD56-956C445A5843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2012460" y="1736864"/>
            <a:ext cx="8167080" cy="421245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31" name="TextBox 30"/>
            <p:cNvSpPr txBox="1"/>
            <p:nvPr/>
          </p:nvSpPr>
          <p:spPr>
            <a:xfrm>
              <a:off x="674042" y="5013176"/>
              <a:ext cx="207358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GB" sz="1200" dirty="0">
                  <a:solidFill>
                    <a:prstClr val="white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Disappointing my Employees</a:t>
              </a:r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74042" y="4138192"/>
              <a:ext cx="20735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dirty="0">
                  <a:solidFill>
                    <a:prstClr val="white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Not Getting the Value I think my business is worth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74042" y="3447873"/>
              <a:ext cx="207358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dirty="0">
                  <a:solidFill>
                    <a:prstClr val="white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Having nothing to do in retirement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74042" y="2757554"/>
              <a:ext cx="207358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dirty="0">
                  <a:solidFill>
                    <a:prstClr val="white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That no one can run things as well as I have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674042" y="1882569"/>
              <a:ext cx="20735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dirty="0">
                  <a:solidFill>
                    <a:prstClr val="white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My legacy I've built will change or become something I would not like</a:t>
              </a:r>
            </a:p>
          </p:txBody>
        </p:sp>
      </p:grpSp>
      <p:sp>
        <p:nvSpPr>
          <p:cNvPr id="3" name="Shape 296"/>
          <p:cNvSpPr/>
          <p:nvPr/>
        </p:nvSpPr>
        <p:spPr>
          <a:xfrm>
            <a:off x="-1" y="5778000"/>
            <a:ext cx="12192002" cy="1080000"/>
          </a:xfrm>
          <a:prstGeom prst="rect">
            <a:avLst/>
          </a:prstGeom>
          <a:solidFill>
            <a:srgbClr val="E68932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algn="ctr"/>
            <a:endParaRPr dirty="0">
              <a:solidFill>
                <a:prstClr val="white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4" name="Shape 300"/>
          <p:cNvSpPr/>
          <p:nvPr/>
        </p:nvSpPr>
        <p:spPr>
          <a:xfrm>
            <a:off x="8749311" y="5949280"/>
            <a:ext cx="2819297" cy="27699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algn="r">
              <a:buSzPct val="25000"/>
            </a:pPr>
            <a:r>
              <a:rPr lang="en-GB" sz="1000" dirty="0">
                <a:solidFill>
                  <a:prstClr val="white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www.ValueBuilder.com copyright 2018</a:t>
            </a:r>
          </a:p>
        </p:txBody>
      </p:sp>
      <p:cxnSp>
        <p:nvCxnSpPr>
          <p:cNvPr id="5" name="Shape 297"/>
          <p:cNvCxnSpPr/>
          <p:nvPr/>
        </p:nvCxnSpPr>
        <p:spPr>
          <a:xfrm>
            <a:off x="0" y="5777137"/>
            <a:ext cx="12192000" cy="0"/>
          </a:xfrm>
          <a:prstGeom prst="straightConnector1">
            <a:avLst/>
          </a:prstGeom>
          <a:noFill/>
          <a:ln w="38100" cap="flat" cmpd="sng">
            <a:solidFill>
              <a:schemeClr val="lt1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6" name="TextBox 5"/>
          <p:cNvSpPr txBox="1"/>
          <p:nvPr/>
        </p:nvSpPr>
        <p:spPr>
          <a:xfrm>
            <a:off x="551384" y="575973"/>
            <a:ext cx="81979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prstClr val="white"/>
                </a:solidFill>
                <a:latin typeface="Antonio" panose="02000503000000000000" pitchFamily="2" charset="0"/>
              </a:rPr>
              <a:t>Leaving Money On The Table The Biggest Fear Of All 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687184" y="1070495"/>
            <a:ext cx="7560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hape 221"/>
          <p:cNvSpPr/>
          <p:nvPr/>
        </p:nvSpPr>
        <p:spPr>
          <a:xfrm>
            <a:off x="674042" y="1160748"/>
            <a:ext cx="5637982" cy="338554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defRPr sz="2000" i="1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</a:lstStyle>
          <a:p>
            <a:r>
              <a:rPr lang="en-US" sz="1600" i="0" dirty="0">
                <a:latin typeface="Open Sans"/>
              </a:rPr>
              <a:t>Business Owner’s Greatest Fear</a:t>
            </a:r>
          </a:p>
        </p:txBody>
      </p:sp>
      <p:sp>
        <p:nvSpPr>
          <p:cNvPr id="10" name="Rectangle 9"/>
          <p:cNvSpPr/>
          <p:nvPr/>
        </p:nvSpPr>
        <p:spPr>
          <a:xfrm>
            <a:off x="659396" y="1952896"/>
            <a:ext cx="4248472" cy="540000"/>
          </a:xfrm>
          <a:prstGeom prst="rect">
            <a:avLst/>
          </a:prstGeom>
          <a:solidFill>
            <a:srgbClr val="2982B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59397" y="2708980"/>
            <a:ext cx="2844316" cy="540000"/>
          </a:xfrm>
          <a:prstGeom prst="rect">
            <a:avLst/>
          </a:prstGeom>
          <a:solidFill>
            <a:srgbClr val="2982B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59397" y="3465064"/>
            <a:ext cx="3168352" cy="540000"/>
          </a:xfrm>
          <a:prstGeom prst="rect">
            <a:avLst/>
          </a:prstGeom>
          <a:solidFill>
            <a:srgbClr val="2982B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59395" y="4221148"/>
            <a:ext cx="8610549" cy="540000"/>
          </a:xfrm>
          <a:prstGeom prst="rect">
            <a:avLst/>
          </a:prstGeom>
          <a:solidFill>
            <a:srgbClr val="2982B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06215" y="4977232"/>
            <a:ext cx="3394476" cy="5400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06214" y="4034192"/>
            <a:ext cx="8450126" cy="726956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06215" y="3465064"/>
            <a:ext cx="5780841" cy="5400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06215" y="2708980"/>
            <a:ext cx="3980641" cy="5400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706215" y="1952896"/>
            <a:ext cx="3913621" cy="5400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8185085" y="4845076"/>
            <a:ext cx="1934612" cy="846000"/>
            <a:chOff x="8271252" y="4600631"/>
            <a:chExt cx="1934612" cy="846000"/>
          </a:xfrm>
        </p:grpSpPr>
        <p:sp>
          <p:nvSpPr>
            <p:cNvPr id="20" name="TextBox 19"/>
            <p:cNvSpPr txBox="1"/>
            <p:nvPr/>
          </p:nvSpPr>
          <p:spPr>
            <a:xfrm>
              <a:off x="9053864" y="4608133"/>
              <a:ext cx="1152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prstClr val="white"/>
                  </a:solidFill>
                  <a:latin typeface="Antonio" panose="02000503000000000000" pitchFamily="2" charset="0"/>
                </a:rPr>
                <a:t>-28%</a:t>
              </a:r>
            </a:p>
            <a:p>
              <a:pPr algn="ctr"/>
              <a:r>
                <a:rPr lang="en-GB" sz="2400" dirty="0">
                  <a:solidFill>
                    <a:prstClr val="white"/>
                  </a:solidFill>
                  <a:latin typeface="Antonio" panose="02000503000000000000" pitchFamily="2" charset="0"/>
                </a:rPr>
                <a:t>LESS</a:t>
              </a: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71252" y="4600631"/>
              <a:ext cx="847923" cy="846000"/>
            </a:xfrm>
            <a:prstGeom prst="rect">
              <a:avLst/>
            </a:prstGeom>
          </p:spPr>
        </p:pic>
      </p:grpSp>
      <p:grpSp>
        <p:nvGrpSpPr>
          <p:cNvPr id="22" name="Group 21"/>
          <p:cNvGrpSpPr/>
          <p:nvPr/>
        </p:nvGrpSpPr>
        <p:grpSpPr>
          <a:xfrm>
            <a:off x="6248667" y="4845076"/>
            <a:ext cx="1958075" cy="846000"/>
            <a:chOff x="8098233" y="3345729"/>
            <a:chExt cx="1958075" cy="846000"/>
          </a:xfrm>
        </p:grpSpPr>
        <p:sp>
          <p:nvSpPr>
            <p:cNvPr id="23" name="TextBox 22"/>
            <p:cNvSpPr txBox="1"/>
            <p:nvPr/>
          </p:nvSpPr>
          <p:spPr>
            <a:xfrm>
              <a:off x="8868308" y="3353231"/>
              <a:ext cx="118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prstClr val="white"/>
                  </a:solidFill>
                  <a:latin typeface="Antonio" panose="02000503000000000000" pitchFamily="2" charset="0"/>
                </a:rPr>
                <a:t>+28%</a:t>
              </a:r>
            </a:p>
            <a:p>
              <a:pPr algn="ctr"/>
              <a:r>
                <a:rPr lang="en-GB" sz="2400" dirty="0">
                  <a:solidFill>
                    <a:prstClr val="white"/>
                  </a:solidFill>
                  <a:latin typeface="Antonio" panose="02000503000000000000" pitchFamily="2" charset="0"/>
                </a:rPr>
                <a:t>MORE</a:t>
              </a:r>
            </a:p>
          </p:txBody>
        </p:sp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98233" y="3345729"/>
              <a:ext cx="1032508" cy="846000"/>
            </a:xfrm>
            <a:prstGeom prst="rect">
              <a:avLst/>
            </a:prstGeom>
          </p:spPr>
        </p:pic>
      </p:grpSp>
      <p:sp>
        <p:nvSpPr>
          <p:cNvPr id="25" name="Rectangle 24" hidden="1"/>
          <p:cNvSpPr/>
          <p:nvPr/>
        </p:nvSpPr>
        <p:spPr>
          <a:xfrm>
            <a:off x="855219" y="4977172"/>
            <a:ext cx="3692609" cy="468000"/>
          </a:xfrm>
          <a:prstGeom prst="rect">
            <a:avLst/>
          </a:prstGeom>
          <a:solidFill>
            <a:srgbClr val="298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4367808" y="4845076"/>
            <a:ext cx="1902516" cy="846000"/>
            <a:chOff x="8205944" y="2001193"/>
            <a:chExt cx="1902516" cy="846000"/>
          </a:xfrm>
        </p:grpSpPr>
        <p:sp>
          <p:nvSpPr>
            <p:cNvPr id="27" name="TextBox 26"/>
            <p:cNvSpPr txBox="1"/>
            <p:nvPr/>
          </p:nvSpPr>
          <p:spPr>
            <a:xfrm>
              <a:off x="8899107" y="2008695"/>
              <a:ext cx="120935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prstClr val="white"/>
                  </a:solidFill>
                  <a:latin typeface="Antonio" panose="02000503000000000000" pitchFamily="2" charset="0"/>
                </a:rPr>
                <a:t>+8%</a:t>
              </a:r>
            </a:p>
            <a:p>
              <a:pPr algn="ctr"/>
              <a:r>
                <a:rPr lang="en-GB" sz="2400" dirty="0">
                  <a:solidFill>
                    <a:prstClr val="white"/>
                  </a:solidFill>
                  <a:latin typeface="Antonio" panose="02000503000000000000" pitchFamily="2" charset="0"/>
                </a:rPr>
                <a:t>MORE</a:t>
              </a:r>
            </a:p>
          </p:txBody>
        </p:sp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05944" y="2001193"/>
              <a:ext cx="847920" cy="846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58483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5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5" grpId="0" animBg="1"/>
    </p:bldLst>
  </p:timing>
</p:sld>
</file>

<file path=ppt/theme/theme1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6292</TotalTime>
  <Words>1057</Words>
  <Application>Microsoft Office PowerPoint</Application>
  <PresentationFormat>Widescreen</PresentationFormat>
  <Paragraphs>250</Paragraphs>
  <Slides>25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Antonio</vt:lpstr>
      <vt:lpstr>Arial</vt:lpstr>
      <vt:lpstr>Calibri</vt:lpstr>
      <vt:lpstr>Calibri Light</vt:lpstr>
      <vt:lpstr>Open Sans</vt:lpstr>
      <vt:lpstr>Open Sans Light</vt:lpstr>
      <vt:lpstr>9_Office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Amie Bilewicz</cp:lastModifiedBy>
  <cp:revision>110</cp:revision>
  <cp:lastPrinted>2018-01-25T18:42:32Z</cp:lastPrinted>
  <dcterms:created xsi:type="dcterms:W3CDTF">2017-01-24T16:22:12Z</dcterms:created>
  <dcterms:modified xsi:type="dcterms:W3CDTF">2020-07-28T13:53:23Z</dcterms:modified>
</cp:coreProperties>
</file>