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notesMasterIdLst>
    <p:notesMasterId r:id="rId27"/>
  </p:notesMasterIdLst>
  <p:handoutMasterIdLst>
    <p:handoutMasterId r:id="rId28"/>
  </p:handoutMasterIdLst>
  <p:sldIdLst>
    <p:sldId id="605" r:id="rId2"/>
    <p:sldId id="356" r:id="rId3"/>
    <p:sldId id="525" r:id="rId4"/>
    <p:sldId id="527" r:id="rId5"/>
    <p:sldId id="528" r:id="rId6"/>
    <p:sldId id="529" r:id="rId7"/>
    <p:sldId id="530" r:id="rId8"/>
    <p:sldId id="531" r:id="rId9"/>
    <p:sldId id="668" r:id="rId10"/>
    <p:sldId id="669" r:id="rId11"/>
    <p:sldId id="670" r:id="rId12"/>
    <p:sldId id="671" r:id="rId13"/>
    <p:sldId id="676" r:id="rId14"/>
    <p:sldId id="677" r:id="rId15"/>
    <p:sldId id="678" r:id="rId16"/>
    <p:sldId id="679" r:id="rId17"/>
    <p:sldId id="680" r:id="rId18"/>
    <p:sldId id="681" r:id="rId19"/>
    <p:sldId id="682" r:id="rId20"/>
    <p:sldId id="683" r:id="rId21"/>
    <p:sldId id="684" r:id="rId22"/>
    <p:sldId id="666" r:id="rId23"/>
    <p:sldId id="685" r:id="rId24"/>
    <p:sldId id="686" r:id="rId25"/>
    <p:sldId id="687" r:id="rId2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 userDrawn="1">
          <p15:clr>
            <a:srgbClr val="A4A3A4"/>
          </p15:clr>
        </p15:guide>
        <p15:guide id="2" pos="43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Bean" initials="LB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629"/>
    <a:srgbClr val="298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73747" autoAdjust="0"/>
  </p:normalViewPr>
  <p:slideViewPr>
    <p:cSldViewPr snapToGrid="0" snapToObjects="1">
      <p:cViewPr varScale="1">
        <p:scale>
          <a:sx n="58" d="100"/>
          <a:sy n="58" d="100"/>
        </p:scale>
        <p:origin x="58" y="115"/>
      </p:cViewPr>
      <p:guideLst>
        <p:guide orient="horz" pos="1638"/>
        <p:guide pos="43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8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3"/>
          <c:order val="0"/>
          <c:tx>
            <c:strRef>
              <c:f>busownertypeprofileaug2017char!$B$135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E22-4DE7-B414-0F7AB566209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E22-4DE7-B414-0F7AB566209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E22-4DE7-B414-0F7AB566209D}"/>
              </c:ext>
            </c:extLst>
          </c:dPt>
          <c:dPt>
            <c:idx val="4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E22-4DE7-B414-0F7AB56620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busownertypeprofileaug2017char!$C$131:$G$131</c:f>
              <c:strCache>
                <c:ptCount val="5"/>
                <c:pt idx="0">
                  <c:v>Dissappointing my Employees</c:v>
                </c:pt>
                <c:pt idx="1">
                  <c:v>Not getting the value I think my business is worth</c:v>
                </c:pt>
                <c:pt idx="2">
                  <c:v>Not having anything to do in retirement</c:v>
                </c:pt>
                <c:pt idx="3">
                  <c:v>That no one can run things as well as I have</c:v>
                </c:pt>
                <c:pt idx="4">
                  <c:v>That the legacy that I have built will change or become what I would not like it to be</c:v>
                </c:pt>
              </c:strCache>
            </c:strRef>
          </c:cat>
          <c:val>
            <c:numRef>
              <c:f>busownertypeprofileaug2017char!$C$135:$G$135</c:f>
              <c:numCache>
                <c:formatCode>0.0%</c:formatCode>
                <c:ptCount val="5"/>
                <c:pt idx="0">
                  <c:v>9.9199999999999997E-2</c:v>
                </c:pt>
                <c:pt idx="1">
                  <c:v>0.60119999999999996</c:v>
                </c:pt>
                <c:pt idx="2">
                  <c:v>7.5899999999999995E-2</c:v>
                </c:pt>
                <c:pt idx="3">
                  <c:v>4.99E-2</c:v>
                </c:pt>
                <c:pt idx="4">
                  <c:v>0.16550000000000001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3-4D64-8CF3-351F40E66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92003488"/>
        <c:axId val="193521600"/>
      </c:barChart>
      <c:catAx>
        <c:axId val="-92003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2982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193521600"/>
        <c:crosses val="autoZero"/>
        <c:auto val="1"/>
        <c:lblAlgn val="ctr"/>
        <c:lblOffset val="100"/>
        <c:noMultiLvlLbl val="0"/>
      </c:catAx>
      <c:valAx>
        <c:axId val="19352160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-9200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4D-4B50-B155-8DDD87F78F1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-153147904"/>
        <c:axId val="-153160288"/>
      </c:barChart>
      <c:catAx>
        <c:axId val="-153147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-153160288"/>
        <c:crosses val="autoZero"/>
        <c:auto val="1"/>
        <c:lblAlgn val="ctr"/>
        <c:lblOffset val="100"/>
        <c:noMultiLvlLbl val="0"/>
      </c:catAx>
      <c:valAx>
        <c:axId val="-15316028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-15314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0E-463F-A639-949724D1BE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281601696"/>
        <c:axId val="281947152"/>
      </c:barChart>
      <c:catAx>
        <c:axId val="281601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81947152"/>
        <c:crosses val="autoZero"/>
        <c:auto val="1"/>
        <c:lblAlgn val="ctr"/>
        <c:lblOffset val="100"/>
        <c:noMultiLvlLbl val="0"/>
      </c:catAx>
      <c:valAx>
        <c:axId val="28194715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8160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7-427B-998A-28DD2912B7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281616544"/>
        <c:axId val="281618320"/>
      </c:barChart>
      <c:catAx>
        <c:axId val="281616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81618320"/>
        <c:crosses val="autoZero"/>
        <c:auto val="1"/>
        <c:lblAlgn val="ctr"/>
        <c:lblOffset val="100"/>
        <c:noMultiLvlLbl val="0"/>
      </c:catAx>
      <c:valAx>
        <c:axId val="28161832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81616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1C-4A76-92F1-195584D715A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-151819184"/>
        <c:axId val="-151816864"/>
      </c:barChart>
      <c:catAx>
        <c:axId val="-151819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-151816864"/>
        <c:crosses val="autoZero"/>
        <c:auto val="1"/>
        <c:lblAlgn val="ctr"/>
        <c:lblOffset val="100"/>
        <c:noMultiLvlLbl val="0"/>
      </c:catAx>
      <c:valAx>
        <c:axId val="-15181686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-151819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3"/>
          <c:order val="0"/>
          <c:tx>
            <c:strRef>
              <c:f>busownertypeprofileaug2017char!$B$135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07-4AD3-BD4F-D7536A36A71A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07-4AD3-BD4F-D7536A36A71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707-4AD3-BD4F-D7536A36A71A}"/>
              </c:ext>
            </c:extLst>
          </c:dPt>
          <c:dPt>
            <c:idx val="4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707-4AD3-BD4F-D7536A36A7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busownertypeprofileaug2017char!$C$131:$G$131</c:f>
              <c:strCache>
                <c:ptCount val="5"/>
                <c:pt idx="0">
                  <c:v>Dissappointing my Employees</c:v>
                </c:pt>
                <c:pt idx="1">
                  <c:v>Not getting the value I think my business is worth</c:v>
                </c:pt>
                <c:pt idx="2">
                  <c:v>Not having anything to do in retirement</c:v>
                </c:pt>
                <c:pt idx="3">
                  <c:v>That no one can run things as well as I have</c:v>
                </c:pt>
                <c:pt idx="4">
                  <c:v>That the legacy that I have built will change or become what I would not like it to be</c:v>
                </c:pt>
              </c:strCache>
            </c:strRef>
          </c:cat>
          <c:val>
            <c:numRef>
              <c:f>busownertypeprofileaug2017char!$C$135:$G$135</c:f>
              <c:numCache>
                <c:formatCode>0.0%</c:formatCode>
                <c:ptCount val="5"/>
                <c:pt idx="0">
                  <c:v>9.9199999999999997E-2</c:v>
                </c:pt>
                <c:pt idx="1">
                  <c:v>0.60119999999999996</c:v>
                </c:pt>
                <c:pt idx="2">
                  <c:v>7.5899999999999995E-2</c:v>
                </c:pt>
                <c:pt idx="3">
                  <c:v>4.99E-2</c:v>
                </c:pt>
                <c:pt idx="4">
                  <c:v>0.16550000000000001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3-4D64-8CF3-351F40E66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4840576"/>
        <c:axId val="354881008"/>
      </c:barChart>
      <c:catAx>
        <c:axId val="35484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2982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354881008"/>
        <c:crosses val="autoZero"/>
        <c:auto val="1"/>
        <c:lblAlgn val="ctr"/>
        <c:lblOffset val="100"/>
        <c:noMultiLvlLbl val="0"/>
      </c:catAx>
      <c:valAx>
        <c:axId val="35488100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5484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3"/>
          <c:order val="0"/>
          <c:tx>
            <c:strRef>
              <c:f>busownertypeprofileaug2017char!$B$135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46-499C-AD14-37A5B64B821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46-499C-AD14-37A5B64B821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146-499C-AD14-37A5B64B8211}"/>
              </c:ext>
            </c:extLst>
          </c:dPt>
          <c:dPt>
            <c:idx val="4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146-499C-AD14-37A5B64B821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busownertypeprofileaug2017char!$C$131:$G$131</c:f>
              <c:strCache>
                <c:ptCount val="5"/>
                <c:pt idx="0">
                  <c:v>Dissappointing my Employees</c:v>
                </c:pt>
                <c:pt idx="1">
                  <c:v>Not getting the value I think my business is worth</c:v>
                </c:pt>
                <c:pt idx="2">
                  <c:v>Not having anything to do in retirement</c:v>
                </c:pt>
                <c:pt idx="3">
                  <c:v>That no one can run things as well as I have</c:v>
                </c:pt>
                <c:pt idx="4">
                  <c:v>That the legacy that I have built will change or become what I would not like it to be</c:v>
                </c:pt>
              </c:strCache>
            </c:strRef>
          </c:cat>
          <c:val>
            <c:numRef>
              <c:f>busownertypeprofileaug2017char!$C$135:$G$135</c:f>
              <c:numCache>
                <c:formatCode>0.0%</c:formatCode>
                <c:ptCount val="5"/>
                <c:pt idx="0">
                  <c:v>9.9199999999999997E-2</c:v>
                </c:pt>
                <c:pt idx="1">
                  <c:v>0.60119999999999996</c:v>
                </c:pt>
                <c:pt idx="2">
                  <c:v>7.5899999999999995E-2</c:v>
                </c:pt>
                <c:pt idx="3">
                  <c:v>4.99E-2</c:v>
                </c:pt>
                <c:pt idx="4">
                  <c:v>0.16550000000000001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3-4D64-8CF3-351F40E66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4693168"/>
        <c:axId val="354673120"/>
      </c:barChart>
      <c:catAx>
        <c:axId val="354693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2982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354673120"/>
        <c:crosses val="autoZero"/>
        <c:auto val="1"/>
        <c:lblAlgn val="ctr"/>
        <c:lblOffset val="100"/>
        <c:noMultiLvlLbl val="0"/>
      </c:catAx>
      <c:valAx>
        <c:axId val="35467312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54693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3"/>
          <c:order val="0"/>
          <c:tx>
            <c:strRef>
              <c:f>busownertypeprofileaug2017char!$B$135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8D-4A9B-8402-338D19AF21F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68D-4A9B-8402-338D19AF21F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68D-4A9B-8402-338D19AF21FF}"/>
              </c:ext>
            </c:extLst>
          </c:dPt>
          <c:dPt>
            <c:idx val="4"/>
            <c:invertIfNegative val="0"/>
            <c:bubble3D val="0"/>
            <c:spPr>
              <a:solidFill>
                <a:sysClr val="window" lastClr="FFFFFF">
                  <a:lumMod val="85000"/>
                </a:sys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68D-4A9B-8402-338D19AF21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busownertypeprofileaug2017char!$C$131:$G$131</c:f>
              <c:strCache>
                <c:ptCount val="5"/>
                <c:pt idx="0">
                  <c:v>Dissappointing my Employees</c:v>
                </c:pt>
                <c:pt idx="1">
                  <c:v>Not getting the value I think my business is worth</c:v>
                </c:pt>
                <c:pt idx="2">
                  <c:v>Not having anything to do in retirement</c:v>
                </c:pt>
                <c:pt idx="3">
                  <c:v>That no one can run things as well as I have</c:v>
                </c:pt>
                <c:pt idx="4">
                  <c:v>That the legacy that I have built will change or become what I would not like it to be</c:v>
                </c:pt>
              </c:strCache>
            </c:strRef>
          </c:cat>
          <c:val>
            <c:numRef>
              <c:f>busownertypeprofileaug2017char!$C$135:$G$135</c:f>
              <c:numCache>
                <c:formatCode>0.0%</c:formatCode>
                <c:ptCount val="5"/>
                <c:pt idx="0">
                  <c:v>9.9199999999999997E-2</c:v>
                </c:pt>
                <c:pt idx="1">
                  <c:v>0.60119999999999996</c:v>
                </c:pt>
                <c:pt idx="2">
                  <c:v>7.5899999999999995E-2</c:v>
                </c:pt>
                <c:pt idx="3">
                  <c:v>4.99E-2</c:v>
                </c:pt>
                <c:pt idx="4">
                  <c:v>0.16550000000000001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03-4D64-8CF3-351F40E66A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79036944"/>
        <c:axId val="279039264"/>
      </c:barChart>
      <c:catAx>
        <c:axId val="279036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2982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79039264"/>
        <c:crosses val="autoZero"/>
        <c:auto val="1"/>
        <c:lblAlgn val="ctr"/>
        <c:lblOffset val="100"/>
        <c:noMultiLvlLbl val="0"/>
      </c:catAx>
      <c:valAx>
        <c:axId val="27903926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79036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4B-4E3D-A4AF-1D8333C79D7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355187408"/>
        <c:axId val="355189728"/>
      </c:barChart>
      <c:catAx>
        <c:axId val="355187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355189728"/>
        <c:crosses val="autoZero"/>
        <c:auto val="1"/>
        <c:lblAlgn val="ctr"/>
        <c:lblOffset val="100"/>
        <c:noMultiLvlLbl val="0"/>
      </c:catAx>
      <c:valAx>
        <c:axId val="35518972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55187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D0-4213-9556-E72B42E9D3E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360433248"/>
        <c:axId val="360599840"/>
      </c:barChart>
      <c:catAx>
        <c:axId val="360433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360599840"/>
        <c:crosses val="autoZero"/>
        <c:auto val="1"/>
        <c:lblAlgn val="ctr"/>
        <c:lblOffset val="100"/>
        <c:noMultiLvlLbl val="0"/>
      </c:catAx>
      <c:valAx>
        <c:axId val="36059984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60433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3-44D6-87D6-32FCDEA292A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-151722016"/>
        <c:axId val="-151720240"/>
      </c:barChart>
      <c:catAx>
        <c:axId val="-151722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-151720240"/>
        <c:crosses val="autoZero"/>
        <c:auto val="1"/>
        <c:lblAlgn val="ctr"/>
        <c:lblOffset val="100"/>
        <c:noMultiLvlLbl val="0"/>
      </c:catAx>
      <c:valAx>
        <c:axId val="-151720240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-1517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3A-4B0B-AE54-97432B0D807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281081840"/>
        <c:axId val="281075376"/>
      </c:barChart>
      <c:catAx>
        <c:axId val="28108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81075376"/>
        <c:crosses val="autoZero"/>
        <c:auto val="1"/>
        <c:lblAlgn val="ctr"/>
        <c:lblOffset val="100"/>
        <c:noMultiLvlLbl val="0"/>
      </c:catAx>
      <c:valAx>
        <c:axId val="281075376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8108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3.5%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Open Sans Semibold" panose="020B0706030804020204" pitchFamily="34" charset="0"/>
                    <a:ea typeface="Open Sans Semibold" panose="020B0706030804020204" pitchFamily="34" charset="0"/>
                    <a:cs typeface="Open Sans Semibold" panose="020B07060308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Other</c:v>
                </c:pt>
                <c:pt idx="1">
                  <c:v>Business Banker</c:v>
                </c:pt>
                <c:pt idx="2">
                  <c:v>Lawyer</c:v>
                </c:pt>
                <c:pt idx="3">
                  <c:v>Investment Advisor</c:v>
                </c:pt>
                <c:pt idx="4">
                  <c:v>Business Broker</c:v>
                </c:pt>
                <c:pt idx="5">
                  <c:v>Exit Planner</c:v>
                </c:pt>
                <c:pt idx="6">
                  <c:v>M&amp;A Professional</c:v>
                </c:pt>
                <c:pt idx="7">
                  <c:v>Close Friend/Family Member</c:v>
                </c:pt>
                <c:pt idx="8">
                  <c:v>Business Consultant</c:v>
                </c:pt>
                <c:pt idx="9">
                  <c:v>Business Coach</c:v>
                </c:pt>
                <c:pt idx="10">
                  <c:v>Accountant</c:v>
                </c:pt>
                <c:pt idx="11">
                  <c:v>Fellow Entrepreneur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6.5000000000000002E-2</c:v>
                </c:pt>
                <c:pt idx="1">
                  <c:v>9.2999999999999999E-2</c:v>
                </c:pt>
                <c:pt idx="2">
                  <c:v>0.108</c:v>
                </c:pt>
                <c:pt idx="3">
                  <c:v>0.114</c:v>
                </c:pt>
                <c:pt idx="4">
                  <c:v>0.13800000000000001</c:v>
                </c:pt>
                <c:pt idx="5">
                  <c:v>0.14599999999999999</c:v>
                </c:pt>
                <c:pt idx="6">
                  <c:v>0.14699999999999999</c:v>
                </c:pt>
                <c:pt idx="7">
                  <c:v>0.161</c:v>
                </c:pt>
                <c:pt idx="8">
                  <c:v>0.372</c:v>
                </c:pt>
                <c:pt idx="9">
                  <c:v>0.38200000000000001</c:v>
                </c:pt>
                <c:pt idx="10">
                  <c:v>0.39500000000000002</c:v>
                </c:pt>
                <c:pt idx="11">
                  <c:v>0.41499999999999998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1D-4F27-BB1D-65FCE60821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axId val="-151387280"/>
        <c:axId val="359842304"/>
      </c:barChart>
      <c:catAx>
        <c:axId val="-151387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359842304"/>
        <c:crosses val="autoZero"/>
        <c:auto val="1"/>
        <c:lblAlgn val="ctr"/>
        <c:lblOffset val="100"/>
        <c:noMultiLvlLbl val="0"/>
      </c:catAx>
      <c:valAx>
        <c:axId val="35984230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-15138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0D49EE-C53C-49F9-B636-E3B16F889B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29C21-3FBD-40E7-AB34-24FAD9FA61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4DFBA37-EF88-49A7-92B4-EDC693F6CFC3}" type="datetimeFigureOut">
              <a:rPr lang="en-CA" smtClean="0"/>
              <a:t>2020-07-28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76A75-C3B9-491C-AD16-79DFFED2F5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70E94-3381-4B99-B135-AEA5FF9A49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FBE0D4F-7A26-4AB3-AEB8-96A89B7860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601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C2E80F9-984C-8143-B8BE-42144E70AF22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D2946EB-96BF-5848-B3BC-B7B9F14F8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D790E-F844-4E2C-BF76-16A484379C57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4321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D790E-F844-4E2C-BF76-16A484379C57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22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8688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D790E-F844-4E2C-BF76-16A484379C57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23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2872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D790E-F844-4E2C-BF76-16A484379C57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24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4869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D790E-F844-4E2C-BF76-16A484379C57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25</a:t>
            </a:fld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43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4BC-A70C-8548-ACBE-666ABD976E0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7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9822-B08B-AE49-85B3-CACE6FF526F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56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8C47-F1F3-BF49-8FD4-241D0A6AEC2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16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1223-2CC6-734E-8EA2-23042689613F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7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DA1E-2C6F-DE4E-AD5B-E4730976AC7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17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49A1C-DF6F-9448-A7EA-56C79C9A828F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3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4F5D-1982-644E-8C2A-BB87F5141E2E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3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4B61-6513-FC4D-ABDA-9525E9A43E5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94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0734A-E478-D143-9509-0453F3602757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GB"/>
              <a:t>ValueBuilder.com/apply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1C7CA-56BC-2243-A678-5BCE9F1C46E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ValueBuilder.com</a:t>
            </a:r>
            <a:r>
              <a:rPr lang="en-GB" dirty="0"/>
              <a:t>/apply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157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A96B-BB89-C645-8E0E-E870B5B9E28B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16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7397-BE2E-B947-8CCE-71CE924960D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t>2020-07-28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ValueBuilder.com/apply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CFEC1-1A07-445F-8EE6-822C4D9E632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60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932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8880" y="2051865"/>
            <a:ext cx="12192002" cy="1902759"/>
          </a:xfrm>
          <a:prstGeom prst="rect">
            <a:avLst/>
          </a:prstGeom>
          <a:solidFill>
            <a:srgbClr val="E68932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8880" y="5778000"/>
            <a:ext cx="12192002" cy="108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91409" y="2617253"/>
            <a:ext cx="7023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Psychographics of the Owner</a:t>
            </a:r>
            <a:endParaRPr lang="en-GB" sz="40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56981" y="6096681"/>
            <a:ext cx="2819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</p:spTree>
    <p:extLst>
      <p:ext uri="{BB962C8B-B14F-4D97-AF65-F5344CB8AC3E}">
        <p14:creationId xmlns:p14="http://schemas.microsoft.com/office/powerpoint/2010/main" val="289128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674042" y="1736864"/>
            <a:ext cx="9505498" cy="4212453"/>
            <a:chOff x="674042" y="1736864"/>
            <a:chExt cx="9505498" cy="4212453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E0432717-FAB3-4A7F-AD56-956C445A584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12460" y="1736864"/>
            <a:ext cx="8167080" cy="42124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674042" y="5013176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Disappointing my Employees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4042" y="4138192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Not Getting the Value I think my business is worth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4042" y="3447873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Having nothing to do in retirement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4042" y="2757554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That no one can run things as well as I have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4042" y="1882569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My legacy I've built will change or become something I would not like</a:t>
              </a:r>
            </a:p>
          </p:txBody>
        </p:sp>
      </p:grpSp>
      <p:sp>
        <p:nvSpPr>
          <p:cNvPr id="3" name="Shape 296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prstClr val="white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4" name="Shape 300"/>
          <p:cNvSpPr/>
          <p:nvPr/>
        </p:nvSpPr>
        <p:spPr>
          <a:xfrm>
            <a:off x="8749311" y="5949280"/>
            <a:ext cx="2819297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r">
              <a:buSzPct val="25000"/>
            </a:pPr>
            <a:r>
              <a:rPr lang="en-GB" sz="1000" dirty="0">
                <a:solidFill>
                  <a:prstClr val="whit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www.ValueBuilder.com copyright 2018</a:t>
            </a:r>
          </a:p>
        </p:txBody>
      </p:sp>
      <p:cxnSp>
        <p:nvCxnSpPr>
          <p:cNvPr id="5" name="Shape 297"/>
          <p:cNvCxnSpPr/>
          <p:nvPr/>
        </p:nvCxnSpPr>
        <p:spPr>
          <a:xfrm>
            <a:off x="0" y="5777137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551384" y="575973"/>
            <a:ext cx="983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>
                <a:solidFill>
                  <a:prstClr val="white"/>
                </a:solidFill>
                <a:latin typeface="Antonio" panose="02000503000000000000" pitchFamily="2" charset="0"/>
              </a:rPr>
              <a:t>Leaving Money On The Table The Biggest Fear Of All </a:t>
            </a:r>
            <a:endParaRPr lang="en-GB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7184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 221"/>
          <p:cNvSpPr/>
          <p:nvPr/>
        </p:nvSpPr>
        <p:spPr>
          <a:xfrm>
            <a:off x="674042" y="1160748"/>
            <a:ext cx="5637982" cy="33855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2000" i="1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lang="en-US" sz="1600" i="0" dirty="0">
                <a:latin typeface="Open Sans"/>
              </a:rPr>
              <a:t>Business Owner’s Greatest Fear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9396" y="1952896"/>
            <a:ext cx="424847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9397" y="2708980"/>
            <a:ext cx="2844316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9397" y="3465064"/>
            <a:ext cx="316835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9396" y="4977232"/>
            <a:ext cx="3420480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706215" y="4977232"/>
            <a:ext cx="3394476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706214" y="4034192"/>
            <a:ext cx="8450126" cy="726956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706215" y="3465064"/>
            <a:ext cx="57808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706215" y="2708980"/>
            <a:ext cx="39806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706215" y="1952896"/>
            <a:ext cx="391362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9370236" y="4491024"/>
            <a:ext cx="1934612" cy="846000"/>
            <a:chOff x="8271252" y="4600631"/>
            <a:chExt cx="1934612" cy="846000"/>
          </a:xfrm>
        </p:grpSpPr>
        <p:sp>
          <p:nvSpPr>
            <p:cNvPr id="20" name="TextBox 19"/>
            <p:cNvSpPr txBox="1"/>
            <p:nvPr/>
          </p:nvSpPr>
          <p:spPr>
            <a:xfrm>
              <a:off x="9053864" y="4608133"/>
              <a:ext cx="115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+9%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22" name="Group 21" hidden="1"/>
          <p:cNvGrpSpPr/>
          <p:nvPr/>
        </p:nvGrpSpPr>
        <p:grpSpPr>
          <a:xfrm>
            <a:off x="9358505" y="3968844"/>
            <a:ext cx="1958075" cy="846000"/>
            <a:chOff x="8098233" y="3345729"/>
            <a:chExt cx="1958075" cy="846000"/>
          </a:xfrm>
        </p:grpSpPr>
        <p:sp>
          <p:nvSpPr>
            <p:cNvPr id="23" name="TextBox 2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+28%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  <p:sp>
        <p:nvSpPr>
          <p:cNvPr id="25" name="Rectangle 24" hidden="1"/>
          <p:cNvSpPr/>
          <p:nvPr/>
        </p:nvSpPr>
        <p:spPr>
          <a:xfrm>
            <a:off x="855219" y="4977172"/>
            <a:ext cx="3692609" cy="468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386284" y="3609020"/>
            <a:ext cx="1902516" cy="846000"/>
            <a:chOff x="8205944" y="2001193"/>
            <a:chExt cx="1902516" cy="846000"/>
          </a:xfrm>
        </p:grpSpPr>
        <p:sp>
          <p:nvSpPr>
            <p:cNvPr id="27" name="TextBox 26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-25%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894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674042" y="1736864"/>
            <a:ext cx="9505498" cy="4212453"/>
            <a:chOff x="674042" y="1736864"/>
            <a:chExt cx="9505498" cy="4212453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E0432717-FAB3-4A7F-AD56-956C445A584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12460" y="1736864"/>
            <a:ext cx="8167080" cy="42124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674042" y="5013176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Disappointing my Employees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4042" y="4138192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Not Getting the Value I think my business is worth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4042" y="3447873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Having nothing to do in retirement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4042" y="2757554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That no one can run things as well as I have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4042" y="1882569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My legacy I've built will change or become something I would not like</a:t>
              </a:r>
            </a:p>
          </p:txBody>
        </p:sp>
      </p:grpSp>
      <p:sp>
        <p:nvSpPr>
          <p:cNvPr id="3" name="Shape 296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prstClr val="white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4" name="Shape 300"/>
          <p:cNvSpPr/>
          <p:nvPr/>
        </p:nvSpPr>
        <p:spPr>
          <a:xfrm>
            <a:off x="8749311" y="5949280"/>
            <a:ext cx="2819297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r">
              <a:buSzPct val="25000"/>
            </a:pPr>
            <a:r>
              <a:rPr lang="en-GB" sz="1000" dirty="0">
                <a:solidFill>
                  <a:prstClr val="whit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www.ValueBuilder.com copyright 2018</a:t>
            </a:r>
          </a:p>
        </p:txBody>
      </p:sp>
      <p:cxnSp>
        <p:nvCxnSpPr>
          <p:cNvPr id="5" name="Shape 297"/>
          <p:cNvCxnSpPr/>
          <p:nvPr/>
        </p:nvCxnSpPr>
        <p:spPr>
          <a:xfrm>
            <a:off x="0" y="5777137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551384" y="575973"/>
            <a:ext cx="1062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>
                <a:solidFill>
                  <a:prstClr val="white"/>
                </a:solidFill>
                <a:latin typeface="Antonio" panose="02000503000000000000" pitchFamily="2" charset="0"/>
              </a:rPr>
              <a:t>Leaving Money On The Table The Biggest Fear Of All </a:t>
            </a:r>
            <a:endParaRPr lang="en-GB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7184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 221"/>
          <p:cNvSpPr/>
          <p:nvPr/>
        </p:nvSpPr>
        <p:spPr>
          <a:xfrm>
            <a:off x="674042" y="1160748"/>
            <a:ext cx="5637982" cy="33855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2000" i="1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lang="en-US" sz="1600" i="0" dirty="0">
                <a:latin typeface="Open Sans"/>
              </a:rPr>
              <a:t>Business Owner’s Greatest Fear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9396" y="1952896"/>
            <a:ext cx="424847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9396" y="3465064"/>
            <a:ext cx="3136551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9396" y="4185084"/>
            <a:ext cx="8496943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9396" y="4977232"/>
            <a:ext cx="3420480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706215" y="4977232"/>
            <a:ext cx="3394476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706214" y="4034192"/>
            <a:ext cx="8450126" cy="726956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706215" y="3465064"/>
            <a:ext cx="57808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706215" y="2708980"/>
            <a:ext cx="39806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706215" y="1952896"/>
            <a:ext cx="391362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673018" y="2564904"/>
            <a:ext cx="1934612" cy="846000"/>
            <a:chOff x="8271252" y="4600631"/>
            <a:chExt cx="1934612" cy="846000"/>
          </a:xfrm>
        </p:grpSpPr>
        <p:sp>
          <p:nvSpPr>
            <p:cNvPr id="20" name="TextBox 19"/>
            <p:cNvSpPr txBox="1"/>
            <p:nvPr/>
          </p:nvSpPr>
          <p:spPr>
            <a:xfrm>
              <a:off x="9053864" y="4608133"/>
              <a:ext cx="115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-5%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5578588" y="2564904"/>
            <a:ext cx="1958075" cy="846000"/>
            <a:chOff x="8098233" y="3345729"/>
            <a:chExt cx="1958075" cy="846000"/>
          </a:xfrm>
        </p:grpSpPr>
        <p:sp>
          <p:nvSpPr>
            <p:cNvPr id="23" name="TextBox 2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  <p:sp>
        <p:nvSpPr>
          <p:cNvPr id="25" name="Rectangle 24" hidden="1"/>
          <p:cNvSpPr/>
          <p:nvPr/>
        </p:nvSpPr>
        <p:spPr>
          <a:xfrm>
            <a:off x="855219" y="4977172"/>
            <a:ext cx="3692609" cy="468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539716" y="2564904"/>
            <a:ext cx="1902516" cy="846000"/>
            <a:chOff x="8205944" y="2001193"/>
            <a:chExt cx="1902516" cy="846000"/>
          </a:xfrm>
        </p:grpSpPr>
        <p:sp>
          <p:nvSpPr>
            <p:cNvPr id="27" name="TextBox 26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+47%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323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674042" y="1736864"/>
            <a:ext cx="9505498" cy="4212453"/>
            <a:chOff x="674042" y="1736864"/>
            <a:chExt cx="9505498" cy="4212453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E0432717-FAB3-4A7F-AD56-956C445A584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12460" y="1736864"/>
            <a:ext cx="8167080" cy="42124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674042" y="5013176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Disappointing my Employees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4042" y="4138192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Not Getting the Value I think my business is worth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4042" y="3447873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Having nothing to do in retirement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4042" y="2757554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That no one can run things as well as I have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4042" y="1882569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My legacy I've built will change or become something I would not like</a:t>
              </a:r>
            </a:p>
          </p:txBody>
        </p:sp>
      </p:grpSp>
      <p:sp>
        <p:nvSpPr>
          <p:cNvPr id="3" name="Shape 296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prstClr val="white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4" name="Shape 300"/>
          <p:cNvSpPr/>
          <p:nvPr/>
        </p:nvSpPr>
        <p:spPr>
          <a:xfrm>
            <a:off x="8749311" y="5949280"/>
            <a:ext cx="2819297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r">
              <a:buSzPct val="25000"/>
            </a:pPr>
            <a:r>
              <a:rPr lang="en-GB" sz="1000" dirty="0">
                <a:solidFill>
                  <a:prstClr val="whit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www.ValueBuilder.com copyright 2018</a:t>
            </a:r>
          </a:p>
        </p:txBody>
      </p:sp>
      <p:cxnSp>
        <p:nvCxnSpPr>
          <p:cNvPr id="5" name="Shape 297"/>
          <p:cNvCxnSpPr/>
          <p:nvPr/>
        </p:nvCxnSpPr>
        <p:spPr>
          <a:xfrm>
            <a:off x="0" y="5777137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551384" y="575973"/>
            <a:ext cx="10297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>
                <a:solidFill>
                  <a:prstClr val="white"/>
                </a:solidFill>
                <a:latin typeface="Antonio" panose="02000503000000000000" pitchFamily="2" charset="0"/>
              </a:rPr>
              <a:t>Leaving Money On The Table The Biggest Fear Of All </a:t>
            </a:r>
            <a:endParaRPr lang="en-GB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87184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 221"/>
          <p:cNvSpPr/>
          <p:nvPr/>
        </p:nvSpPr>
        <p:spPr>
          <a:xfrm>
            <a:off x="674042" y="1160748"/>
            <a:ext cx="5637982" cy="33855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2000" i="1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lang="en-US" sz="1600" i="0" dirty="0">
                <a:latin typeface="Open Sans"/>
              </a:rPr>
              <a:t>Business Owner’s Greatest Fear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9396" y="2744984"/>
            <a:ext cx="424847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9396" y="3465064"/>
            <a:ext cx="3136551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9396" y="4185084"/>
            <a:ext cx="8496943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9396" y="4977232"/>
            <a:ext cx="3420480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706215" y="4977232"/>
            <a:ext cx="3394476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706214" y="4034192"/>
            <a:ext cx="8450126" cy="726956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706215" y="3465064"/>
            <a:ext cx="57808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706215" y="2708980"/>
            <a:ext cx="39806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706215" y="1952896"/>
            <a:ext cx="391362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88088" y="1862980"/>
            <a:ext cx="1934612" cy="846000"/>
            <a:chOff x="8271252" y="4600631"/>
            <a:chExt cx="1934612" cy="846000"/>
          </a:xfrm>
        </p:grpSpPr>
        <p:sp>
          <p:nvSpPr>
            <p:cNvPr id="20" name="TextBox 19"/>
            <p:cNvSpPr txBox="1"/>
            <p:nvPr/>
          </p:nvSpPr>
          <p:spPr>
            <a:xfrm>
              <a:off x="9053864" y="4608133"/>
              <a:ext cx="115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-7%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22" name="Group 21" hidden="1"/>
          <p:cNvGrpSpPr/>
          <p:nvPr/>
        </p:nvGrpSpPr>
        <p:grpSpPr>
          <a:xfrm>
            <a:off x="6931920" y="1862980"/>
            <a:ext cx="1958075" cy="846000"/>
            <a:chOff x="8098233" y="3345729"/>
            <a:chExt cx="1958075" cy="846000"/>
          </a:xfrm>
        </p:grpSpPr>
        <p:sp>
          <p:nvSpPr>
            <p:cNvPr id="23" name="TextBox 2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-4%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  <p:sp>
        <p:nvSpPr>
          <p:cNvPr id="25" name="Rectangle 24" hidden="1"/>
          <p:cNvSpPr/>
          <p:nvPr/>
        </p:nvSpPr>
        <p:spPr>
          <a:xfrm>
            <a:off x="855219" y="4977172"/>
            <a:ext cx="3692609" cy="468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893048" y="1862980"/>
            <a:ext cx="1902516" cy="846000"/>
            <a:chOff x="8205944" y="2001193"/>
            <a:chExt cx="1902516" cy="846000"/>
          </a:xfrm>
        </p:grpSpPr>
        <p:sp>
          <p:nvSpPr>
            <p:cNvPr id="27" name="TextBox 26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+70%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117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9" y="569089"/>
            <a:ext cx="497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Most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Would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Turn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Peer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360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 hidden="1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32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7821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4 in 10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Seek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The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Advice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of An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Accountant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612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 hidden="1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9715333" y="4002596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-6%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9760098" y="1443927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-14%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9732319" y="2323898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60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9" y="569089"/>
            <a:ext cx="497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Craftspeople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Turn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A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Friend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43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 hidden="1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688288" y="3032956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6780076" y="3032956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+33%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 hidden="1"/>
          <p:cNvGrpSpPr/>
          <p:nvPr/>
        </p:nvGrpSpPr>
        <p:grpSpPr>
          <a:xfrm>
            <a:off x="9627468" y="2810477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23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10161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Craftspeople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Less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Likely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Turn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An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Intermediary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 hidden="1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10160000" y="3952920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6803531" y="3136950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-22%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 hidden="1"/>
          <p:cNvGrpSpPr/>
          <p:nvPr/>
        </p:nvGrpSpPr>
        <p:grpSpPr>
          <a:xfrm>
            <a:off x="8505655" y="3952920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406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108814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Freedom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Fighters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More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Likely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Talk To An Exit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Planner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828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 hidden="1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9928320" y="3499313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6384032" y="3419443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-19%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8000673" y="3419443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342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8685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Craftspeople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Less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Likely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Turn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An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Intermediary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 hidden="1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9768408" y="3627116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6276020" y="3681028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-23%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 hidden="1"/>
          <p:cNvGrpSpPr/>
          <p:nvPr/>
        </p:nvGrpSpPr>
        <p:grpSpPr>
          <a:xfrm>
            <a:off x="7892661" y="3681028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162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11169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Craftspeople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More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Likely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Talk to An Investment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Advisor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864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 hidden="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9768408" y="4023160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-11%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6125401" y="4023160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+27%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 hidden="1"/>
          <p:cNvGrpSpPr/>
          <p:nvPr/>
        </p:nvGrpSpPr>
        <p:grpSpPr>
          <a:xfrm>
            <a:off x="7919125" y="4023160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71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FIGHTER</a:t>
            </a:r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4469470" y="4836588"/>
            <a:ext cx="3275211" cy="495520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sz="2800" i="1" kern="0" dirty="0">
                <a:solidFill>
                  <a:prstClr val="black">
                    <a:lumMod val="75000"/>
                    <a:lumOff val="25000"/>
                  </a:prstClr>
                </a:solidFill>
                <a:latin typeface="Open Sans Light"/>
                <a:cs typeface="Open Sans Light"/>
              </a:rPr>
              <a:t> </a:t>
            </a:r>
            <a:r>
              <a:rPr lang="en-US" sz="2800" kern="0" dirty="0">
                <a:solidFill>
                  <a:prstClr val="white"/>
                </a:solidFill>
                <a:latin typeface="Open Sans Light"/>
                <a:cs typeface="Open Sans Light"/>
              </a:rPr>
              <a:t>INDEPENDENCE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CLIMBER</a:t>
            </a: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819578" y="4836588"/>
            <a:ext cx="3276203" cy="49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800" dirty="0">
                <a:solidFill>
                  <a:prstClr val="white"/>
                </a:solidFill>
                <a:latin typeface="Open Sans Light"/>
                <a:ea typeface="Georgia" charset="0"/>
                <a:cs typeface="Open Sans Light"/>
              </a:rPr>
              <a:t>GROWTH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prstClr val="white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8096219" y="4836588"/>
            <a:ext cx="3276203" cy="495520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sz="2800" kern="0" dirty="0">
                <a:solidFill>
                  <a:prstClr val="white"/>
                </a:solidFill>
                <a:latin typeface="Open Sans Light"/>
                <a:cs typeface="Open Sans Light"/>
              </a:rPr>
              <a:t>MASTERY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7201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prstClr val="white"/>
                </a:solidFill>
                <a:latin typeface="Antonio" panose="02000503000000000000" pitchFamily="2" charset="0"/>
              </a:rPr>
              <a:t>One Market – Three Kinds Of Owners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137" y="1084143"/>
            <a:ext cx="5328000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hape 300"/>
          <p:cNvSpPr/>
          <p:nvPr/>
        </p:nvSpPr>
        <p:spPr>
          <a:xfrm>
            <a:off x="8749311" y="5949280"/>
            <a:ext cx="2819297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r">
              <a:buSzPct val="25000"/>
            </a:pPr>
            <a:r>
              <a:rPr lang="en-GB" sz="1000" dirty="0">
                <a:solidFill>
                  <a:prstClr val="whit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www.ValueBuilder.com copyright 2018</a:t>
            </a:r>
          </a:p>
        </p:txBody>
      </p:sp>
    </p:spTree>
    <p:extLst>
      <p:ext uri="{BB962C8B-B14F-4D97-AF65-F5344CB8AC3E}">
        <p14:creationId xmlns:p14="http://schemas.microsoft.com/office/powerpoint/2010/main" val="396780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5" grpId="0"/>
      <p:bldP spid="8" grpId="0"/>
      <p:bldP spid="7" grpId="0"/>
      <p:bldP spid="10" grpId="0"/>
      <p:bldP spid="14" grpId="0" animBg="1"/>
      <p:bldP spid="15" grpId="0" animBg="1"/>
      <p:bldP spid="16" grpId="0" animBg="1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8" y="569089"/>
            <a:ext cx="9441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Freedom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Fighters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More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Inclined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Talk To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Their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Banker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828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 hidden="1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9630995" y="4275188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 hidden="1"/>
          <p:cNvGrpSpPr/>
          <p:nvPr/>
        </p:nvGrpSpPr>
        <p:grpSpPr>
          <a:xfrm>
            <a:off x="5987988" y="4275188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+13%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7781712" y="4275188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+19%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61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96218" y="5898468"/>
            <a:ext cx="217239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9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6" name="TextBox 6Main Title"/>
          <p:cNvSpPr txBox="1"/>
          <p:nvPr/>
        </p:nvSpPr>
        <p:spPr>
          <a:xfrm>
            <a:off x="543099" y="569089"/>
            <a:ext cx="497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Craftspeople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Talking</a:t>
            </a:r>
            <a:r>
              <a:rPr lang="fr-FR" sz="3200" dirty="0">
                <a:solidFill>
                  <a:prstClr val="white"/>
                </a:solidFill>
                <a:latin typeface="Antonio" panose="02000503000000000000" pitchFamily="2" charset="0"/>
              </a:rPr>
              <a:t> To </a:t>
            </a:r>
            <a:r>
              <a:rPr lang="fr-FR" sz="3200" dirty="0" err="1">
                <a:solidFill>
                  <a:prstClr val="white"/>
                </a:solidFill>
                <a:latin typeface="Antonio" panose="02000503000000000000" pitchFamily="2" charset="0"/>
              </a:rPr>
              <a:t>Others</a:t>
            </a:r>
            <a:endParaRPr lang="fr-FR" sz="3200" dirty="0">
              <a:solidFill>
                <a:prstClr val="white"/>
              </a:solidFill>
              <a:latin typeface="Antonio" panose="02000503000000000000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3536" y="1070495"/>
            <a:ext cx="43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87388" y="1160748"/>
            <a:ext cx="71161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white"/>
                </a:solidFill>
                <a:latin typeface="Open Sans"/>
              </a:rPr>
              <a:t>Who would you turn to for advice on building the Value of Your Company?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2063" y="5451279"/>
            <a:ext cx="936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prstClr val="white"/>
                </a:solidFill>
              </a:rPr>
              <a:t>n = 3,305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graphicFrame>
        <p:nvGraphicFramePr>
          <p:cNvPr id="24" name="Chart 23"/>
          <p:cNvGraphicFramePr/>
          <p:nvPr/>
        </p:nvGraphicFramePr>
        <p:xfrm>
          <a:off x="2032000" y="1664805"/>
          <a:ext cx="8128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 hidden="1"/>
          <p:cNvSpPr/>
          <p:nvPr/>
        </p:nvSpPr>
        <p:spPr>
          <a:xfrm>
            <a:off x="1788660" y="2132888"/>
            <a:ext cx="7871736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Rectangle 10" hidden="1"/>
          <p:cNvSpPr/>
          <p:nvPr/>
        </p:nvSpPr>
        <p:spPr>
          <a:xfrm>
            <a:off x="1788660" y="2438919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Rectangle 11" hidden="1"/>
          <p:cNvSpPr/>
          <p:nvPr/>
        </p:nvSpPr>
        <p:spPr>
          <a:xfrm>
            <a:off x="1788660" y="2744950"/>
            <a:ext cx="7706290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788660" y="3050981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4" name="Rectangle 13" hidden="1"/>
          <p:cNvSpPr/>
          <p:nvPr/>
        </p:nvSpPr>
        <p:spPr>
          <a:xfrm>
            <a:off x="1788660" y="3357012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5" name="Rectangle 14" hidden="1"/>
          <p:cNvSpPr/>
          <p:nvPr/>
        </p:nvSpPr>
        <p:spPr>
          <a:xfrm>
            <a:off x="1788660" y="3663043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6" name="Rectangle 15" hidden="1"/>
          <p:cNvSpPr/>
          <p:nvPr/>
        </p:nvSpPr>
        <p:spPr>
          <a:xfrm>
            <a:off x="1788660" y="3969074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7" name="Rectangle 16" hidden="1"/>
          <p:cNvSpPr/>
          <p:nvPr/>
        </p:nvSpPr>
        <p:spPr>
          <a:xfrm>
            <a:off x="1788660" y="4275105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8" name="Rectangle 17" hidden="1"/>
          <p:cNvSpPr/>
          <p:nvPr/>
        </p:nvSpPr>
        <p:spPr>
          <a:xfrm>
            <a:off x="1788660" y="458113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1" name="Rectangle 20" hidden="1"/>
          <p:cNvSpPr/>
          <p:nvPr/>
        </p:nvSpPr>
        <p:spPr>
          <a:xfrm>
            <a:off x="1788660" y="4887167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2" name="Rectangle 21" hidden="1"/>
          <p:cNvSpPr/>
          <p:nvPr/>
        </p:nvSpPr>
        <p:spPr>
          <a:xfrm>
            <a:off x="1788660" y="5193196"/>
            <a:ext cx="4644517" cy="3132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88660" y="1783652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788660" y="2089175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88660" y="239469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88660" y="2700221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788660" y="3005744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88660" y="3311267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88660" y="3616790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88660" y="3922313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88660" y="422783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88660" y="4533359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88660" y="4879996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 hidden="1"/>
          <p:cNvSpPr/>
          <p:nvPr/>
        </p:nvSpPr>
        <p:spPr>
          <a:xfrm>
            <a:off x="1788660" y="5168028"/>
            <a:ext cx="7871736" cy="313200"/>
          </a:xfrm>
          <a:prstGeom prst="rect">
            <a:avLst/>
          </a:prstGeom>
          <a:solidFill>
            <a:srgbClr val="2982B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36" name="Group 35" hidden="1"/>
          <p:cNvGrpSpPr/>
          <p:nvPr/>
        </p:nvGrpSpPr>
        <p:grpSpPr>
          <a:xfrm>
            <a:off x="9630995" y="4779244"/>
            <a:ext cx="1837208" cy="846000"/>
            <a:chOff x="8271252" y="4600631"/>
            <a:chExt cx="1837208" cy="846000"/>
          </a:xfrm>
        </p:grpSpPr>
        <p:sp>
          <p:nvSpPr>
            <p:cNvPr id="37" name="TextBox 36"/>
            <p:cNvSpPr txBox="1"/>
            <p:nvPr/>
          </p:nvSpPr>
          <p:spPr>
            <a:xfrm>
              <a:off x="9053864" y="4608133"/>
              <a:ext cx="10545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-20%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39" name="Group 38"/>
          <p:cNvGrpSpPr/>
          <p:nvPr/>
        </p:nvGrpSpPr>
        <p:grpSpPr>
          <a:xfrm>
            <a:off x="5987988" y="4779244"/>
            <a:ext cx="1902516" cy="846000"/>
            <a:chOff x="8205944" y="2001193"/>
            <a:chExt cx="1902516" cy="846000"/>
          </a:xfrm>
        </p:grpSpPr>
        <p:sp>
          <p:nvSpPr>
            <p:cNvPr id="40" name="TextBox 39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+44%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7781712" y="4779244"/>
            <a:ext cx="1958075" cy="846000"/>
            <a:chOff x="8098233" y="3345729"/>
            <a:chExt cx="1958075" cy="846000"/>
          </a:xfrm>
        </p:grpSpPr>
        <p:sp>
          <p:nvSpPr>
            <p:cNvPr id="43" name="TextBox 4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-27%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048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932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880" y="5778000"/>
            <a:ext cx="12192002" cy="108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3098" y="1520464"/>
            <a:ext cx="613480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Ask them about their goals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Look at their business card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Analyze their capital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Check LinkedIn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Look at their watch (or car)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Ask about their exit plans</a:t>
            </a:r>
          </a:p>
          <a:p>
            <a:endParaRPr lang="en-CA" sz="32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en-GB" sz="32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56981" y="6096681"/>
            <a:ext cx="2819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Antonio" panose="02000503000000000000" pitchFamily="2" charset="0"/>
              </a:rPr>
              <a:t>6 Ways To Spot Your Ideal Client</a:t>
            </a:r>
            <a:r>
              <a:rPr lang="mr-IN" sz="3200" dirty="0">
                <a:solidFill>
                  <a:schemeClr val="bg1"/>
                </a:solidFill>
                <a:latin typeface="Antonio" panose="02000503000000000000" pitchFamily="2" charset="0"/>
              </a:rPr>
              <a:t>…</a:t>
            </a:r>
            <a:endParaRPr lang="en-GB" sz="3200" dirty="0">
              <a:solidFill>
                <a:schemeClr val="bg1"/>
              </a:solidFill>
              <a:latin typeface="Antonio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95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932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880" y="5778000"/>
            <a:ext cx="12192002" cy="108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3098" y="1520464"/>
            <a:ext cx="111527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 Mountain climbers, it’s all about growth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 Freedom Fighters, it’s all about independence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 Craftspeople, it’s all about mastery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need for control is the common denominator:</a:t>
            </a:r>
          </a:p>
          <a:p>
            <a:pPr marL="971550" lvl="1" indent="-514350">
              <a:buFont typeface="Arial" charset="0"/>
              <a:buChar char="•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Mountain Climbers want to control their exit</a:t>
            </a:r>
          </a:p>
          <a:p>
            <a:pPr marL="971550" lvl="1" indent="-514350">
              <a:buFont typeface="Arial" charset="0"/>
              <a:buChar char="•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Freedom Fighters want to control their life</a:t>
            </a:r>
          </a:p>
          <a:p>
            <a:pPr marL="971550" lvl="1" indent="-514350">
              <a:buFont typeface="Arial" charset="0"/>
              <a:buChar char="•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Craftspeople want to control their work</a:t>
            </a:r>
          </a:p>
          <a:p>
            <a:endParaRPr lang="en-GB" sz="32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56981" y="6096681"/>
            <a:ext cx="2819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Antonio" panose="02000503000000000000" pitchFamily="2" charset="0"/>
              </a:rPr>
              <a:t>4 Essential Marketing Messages</a:t>
            </a:r>
            <a:endParaRPr lang="en-GB" sz="3200" dirty="0">
              <a:solidFill>
                <a:schemeClr val="bg1"/>
              </a:solidFill>
              <a:latin typeface="Antonio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6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932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8880" y="5778000"/>
            <a:ext cx="12192002" cy="108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3098" y="1520464"/>
            <a:ext cx="116400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Mountain Climbers, fear not doing as well as a peer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Freedom Fighters fear not having anything to do in retirement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Craftspeople fear losing control of their work</a:t>
            </a:r>
            <a:endParaRPr lang="en-GB" sz="32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56981" y="6096681"/>
            <a:ext cx="2819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Antonio" panose="02000503000000000000" pitchFamily="2" charset="0"/>
              </a:rPr>
              <a:t>3 Biggest Fears</a:t>
            </a:r>
            <a:endParaRPr lang="en-GB" sz="3200" dirty="0">
              <a:solidFill>
                <a:schemeClr val="bg1"/>
              </a:solidFill>
              <a:latin typeface="Antonio" panose="020005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1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8932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" y="2501900"/>
            <a:ext cx="12192002" cy="1902759"/>
          </a:xfrm>
          <a:prstGeom prst="rect">
            <a:avLst/>
          </a:prstGeom>
          <a:solidFill>
            <a:srgbClr val="E68932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8880" y="5778000"/>
            <a:ext cx="12192002" cy="108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5777137"/>
            <a:ext cx="1219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28599" y="3136613"/>
            <a:ext cx="6134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</a:t>
            </a:r>
            <a:r>
              <a:rPr lang="en-GB" sz="3200" b="1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Value</a:t>
            </a:r>
            <a:r>
              <a:rPr lang="en-GB" sz="3200" dirty="0">
                <a:solidFill>
                  <a:prstClr val="white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Builder System™</a:t>
            </a:r>
            <a:endParaRPr lang="en-GB" sz="3200" b="1" dirty="0">
              <a:solidFill>
                <a:prstClr val="white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56981" y="6096681"/>
            <a:ext cx="28192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www.ValueBuilder.com copyright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18784" y="3671160"/>
            <a:ext cx="554461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Double Your Value.  Double Your Offers. Control Your Future.</a:t>
            </a:r>
          </a:p>
        </p:txBody>
      </p:sp>
    </p:spTree>
    <p:extLst>
      <p:ext uri="{BB962C8B-B14F-4D97-AF65-F5344CB8AC3E}">
        <p14:creationId xmlns:p14="http://schemas.microsoft.com/office/powerpoint/2010/main" val="50242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Title On Their Business Card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4161329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1321054" y="4869461"/>
            <a:ext cx="2140175" cy="135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FOUNDER</a:t>
            </a:r>
          </a:p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CEO</a:t>
            </a:r>
          </a:p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CHAIRMAN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92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OWNER</a:t>
            </a:r>
          </a:p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PRESIDENT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92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PHOTOGRAPHER</a:t>
            </a:r>
          </a:p>
          <a:p>
            <a:pPr algn="ctr" defTabSz="640080"/>
            <a:r>
              <a:rPr lang="en-US" sz="28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COPYWRITER</a:t>
            </a:r>
          </a:p>
        </p:txBody>
      </p:sp>
    </p:spTree>
    <p:extLst>
      <p:ext uri="{BB962C8B-B14F-4D97-AF65-F5344CB8AC3E}">
        <p14:creationId xmlns:p14="http://schemas.microsoft.com/office/powerpoint/2010/main" val="138487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Capital Structure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2547467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812043" y="4869461"/>
            <a:ext cx="3283738" cy="129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EQUITY USED TO FUEL GROWTH E.G. PARTNERS, KEY EMPLOYEES, ANGELS, VENTURE CAPITALISTS 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9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CLOSELY HELD WITH OWNER, SOMETIMES AMONG FAMILY MEMBERS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TYPICALLY 100%  </a:t>
            </a:r>
          </a:p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OWNER-OPERATED</a:t>
            </a:r>
          </a:p>
        </p:txBody>
      </p:sp>
    </p:spTree>
    <p:extLst>
      <p:ext uri="{BB962C8B-B14F-4D97-AF65-F5344CB8AC3E}">
        <p14:creationId xmlns:p14="http://schemas.microsoft.com/office/powerpoint/2010/main" val="81982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Career Trajectory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2547467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812043" y="4869461"/>
            <a:ext cx="3283738" cy="129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SERIAL ENTREPRENEUR WITH MORE THAN ONE BUSINESS IN THEIR PAST, PRESENT, AND FUTURE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ONE COMPANY FOR DECADES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TAPESTRY OF JOBS AND FREELANCE ASSIGNMENTS</a:t>
            </a:r>
          </a:p>
        </p:txBody>
      </p:sp>
    </p:spTree>
    <p:extLst>
      <p:ext uri="{BB962C8B-B14F-4D97-AF65-F5344CB8AC3E}">
        <p14:creationId xmlns:p14="http://schemas.microsoft.com/office/powerpoint/2010/main" val="14287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Most Proud Of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2042367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812043" y="4869461"/>
            <a:ext cx="3283738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THEMSELVES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THEIR COMPANY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THEIR LATEST PROJECT</a:t>
            </a:r>
          </a:p>
        </p:txBody>
      </p:sp>
    </p:spTree>
    <p:extLst>
      <p:ext uri="{BB962C8B-B14F-4D97-AF65-F5344CB8AC3E}">
        <p14:creationId xmlns:p14="http://schemas.microsoft.com/office/powerpoint/2010/main" val="1898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Attitudes Towards Money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3632332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812043" y="4869461"/>
            <a:ext cx="3283738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DETERMINES THE ALPHA DOG IN A PACK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SYMBOLIZES PERSONAL FREEDOM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9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/>
            <a:r>
              <a:rPr lang="en-US" sz="2000" dirty="0">
                <a:solidFill>
                  <a:schemeClr val="bg1"/>
                </a:solidFill>
                <a:latin typeface="Open Sans Light"/>
                <a:ea typeface="Georgia" charset="0"/>
                <a:cs typeface="Georgia" charset="0"/>
              </a:rPr>
              <a:t>INTERMINGLED WITH THEIR PERSONAL FINANCES</a:t>
            </a:r>
          </a:p>
        </p:txBody>
      </p:sp>
    </p:spTree>
    <p:extLst>
      <p:ext uri="{BB962C8B-B14F-4D97-AF65-F5344CB8AC3E}">
        <p14:creationId xmlns:p14="http://schemas.microsoft.com/office/powerpoint/2010/main" val="178833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82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390" y="2396802"/>
            <a:ext cx="1503370" cy="1354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4469470" y="3912238"/>
            <a:ext cx="3275211" cy="618631"/>
          </a:xfrm>
          <a:prstGeom prst="rect">
            <a:avLst/>
          </a:prstGeom>
          <a:noFill/>
          <a:ln>
            <a:noFill/>
          </a:ln>
        </p:spPr>
        <p:txBody>
          <a:bodyPr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FREEDOM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FIGHTER</a:t>
            </a:r>
          </a:p>
        </p:txBody>
      </p:sp>
      <p:pic>
        <p:nvPicPr>
          <p:cNvPr id="2" name="Picture 5"/>
          <p:cNvPicPr>
            <a:picLocks noChangeAspect="1"/>
          </p:cNvPicPr>
          <p:nvPr/>
        </p:nvPicPr>
        <p:blipFill>
          <a:blip r:embed="rId3">
            <a:biLevel thresh="25000"/>
          </a:blip>
          <a:srcRect/>
          <a:stretch>
            <a:fillRect/>
          </a:stretch>
        </p:blipFill>
        <p:spPr bwMode="auto">
          <a:xfrm>
            <a:off x="1507179" y="2421314"/>
            <a:ext cx="1901000" cy="130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694354" y="3912238"/>
            <a:ext cx="1526650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MOUNTAIN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CLIMBER</a:t>
            </a: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2580" y="2373199"/>
            <a:ext cx="1423481" cy="140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9019598" y="3851177"/>
            <a:ext cx="1429444" cy="618631"/>
          </a:xfrm>
          <a:prstGeom prst="rect">
            <a:avLst/>
          </a:prstGeom>
          <a:noFill/>
          <a:ln>
            <a:noFill/>
          </a:ln>
        </p:spPr>
        <p:txBody>
          <a:bodyPr wrap="square" lIns="64008" tIns="32004" rIns="64008" bIns="320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CRAFTS</a:t>
            </a:r>
          </a:p>
          <a:p>
            <a:pPr algn="ctr" defTabSz="640080" eaLnBrk="1" hangingPunct="1">
              <a:defRPr/>
            </a:pPr>
            <a:r>
              <a:rPr lang="en-US" kern="0" dirty="0">
                <a:solidFill>
                  <a:schemeClr val="bg1"/>
                </a:solidFill>
                <a:latin typeface="Open Sans Light"/>
                <a:cs typeface="Open Sans Light"/>
              </a:rPr>
              <a:t>PEOPLE</a:t>
            </a:r>
          </a:p>
        </p:txBody>
      </p:sp>
      <p:sp>
        <p:nvSpPr>
          <p:cNvPr id="14" name="Oval 13"/>
          <p:cNvSpPr/>
          <p:nvPr/>
        </p:nvSpPr>
        <p:spPr>
          <a:xfrm>
            <a:off x="4834866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8462111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185470" y="2120323"/>
            <a:ext cx="2544418" cy="2544418"/>
          </a:xfrm>
          <a:prstGeom prst="ellipse">
            <a:avLst/>
          </a:prstGeom>
          <a:noFill/>
          <a:ln w="38100">
            <a:solidFill>
              <a:srgbClr val="E689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43098" y="569089"/>
            <a:ext cx="5841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ntonio" panose="02000503000000000000" pitchFamily="2" charset="0"/>
              </a:rPr>
              <a:t>Attitudes Towards Exit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73537" y="1070495"/>
            <a:ext cx="3263842" cy="0"/>
          </a:xfrm>
          <a:prstGeom prst="line">
            <a:avLst/>
          </a:prstGeom>
          <a:ln w="28575">
            <a:solidFill>
              <a:srgbClr val="E689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812043" y="4869461"/>
            <a:ext cx="3283738" cy="9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BADGE OF HONOUR; </a:t>
            </a:r>
          </a:p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RITE OF PASSAGE INTO </a:t>
            </a:r>
          </a:p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AN ELITE CLUB</a:t>
            </a:r>
          </a:p>
        </p:txBody>
      </p:sp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458394" y="4869461"/>
            <a:ext cx="3275211" cy="37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EQUATES TO RETIREMENT</a:t>
            </a: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8096218" y="4869461"/>
            <a:ext cx="3276203" cy="68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>
            <a:prstTxWarp prst="textNoShape">
              <a:avLst/>
            </a:prstTxWarp>
            <a:spAutoFit/>
          </a:bodyPr>
          <a:lstStyle/>
          <a:p>
            <a:pPr algn="ctr" defTabSz="640080">
              <a:defRPr/>
            </a:pPr>
            <a:r>
              <a:rPr lang="en-US" sz="2000" kern="0" dirty="0">
                <a:solidFill>
                  <a:schemeClr val="bg1"/>
                </a:solidFill>
                <a:latin typeface="Open Sans Light"/>
                <a:cs typeface="Georgia"/>
              </a:rPr>
              <a:t>SOMETHING FOR BIGGER BUSINESSES </a:t>
            </a:r>
          </a:p>
        </p:txBody>
      </p:sp>
    </p:spTree>
    <p:extLst>
      <p:ext uri="{BB962C8B-B14F-4D97-AF65-F5344CB8AC3E}">
        <p14:creationId xmlns:p14="http://schemas.microsoft.com/office/powerpoint/2010/main" val="324587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7" grpId="0"/>
      <p:bldP spid="14" grpId="0" animBg="1"/>
      <p:bldP spid="15" grpId="0" animBg="1"/>
      <p:bldP spid="16" grpId="0" animBg="1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674042" y="1736864"/>
            <a:ext cx="9505498" cy="4212453"/>
            <a:chOff x="674042" y="1736864"/>
            <a:chExt cx="9505498" cy="4212453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E0432717-FAB3-4A7F-AD56-956C445A584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012460" y="1736864"/>
            <a:ext cx="8167080" cy="421245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674042" y="5013176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Disappointing my Employees</a:t>
              </a:r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74042" y="4138192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Not Getting the Value I think my business is worth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4042" y="3447873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Having nothing to do in retirement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4042" y="2757554"/>
              <a:ext cx="20735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That no one can run things as well as I have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4042" y="1882569"/>
              <a:ext cx="20735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prstClr val="white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My legacy I've built will change or become something I would not like</a:t>
              </a:r>
            </a:p>
          </p:txBody>
        </p:sp>
      </p:grpSp>
      <p:sp>
        <p:nvSpPr>
          <p:cNvPr id="3" name="Shape 296"/>
          <p:cNvSpPr/>
          <p:nvPr/>
        </p:nvSpPr>
        <p:spPr>
          <a:xfrm>
            <a:off x="-1" y="5778000"/>
            <a:ext cx="12192002" cy="1080000"/>
          </a:xfrm>
          <a:prstGeom prst="rect">
            <a:avLst/>
          </a:prstGeom>
          <a:solidFill>
            <a:srgbClr val="E68932"/>
          </a:solidFill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algn="ctr"/>
            <a:endParaRPr dirty="0">
              <a:solidFill>
                <a:prstClr val="white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4" name="Shape 300"/>
          <p:cNvSpPr/>
          <p:nvPr/>
        </p:nvSpPr>
        <p:spPr>
          <a:xfrm>
            <a:off x="8749311" y="5949280"/>
            <a:ext cx="2819297" cy="2769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r">
              <a:buSzPct val="25000"/>
            </a:pPr>
            <a:r>
              <a:rPr lang="en-GB" sz="1000" dirty="0">
                <a:solidFill>
                  <a:prstClr val="whit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www.ValueBuilder.com copyright 2018</a:t>
            </a:r>
          </a:p>
        </p:txBody>
      </p:sp>
      <p:cxnSp>
        <p:nvCxnSpPr>
          <p:cNvPr id="5" name="Shape 297"/>
          <p:cNvCxnSpPr/>
          <p:nvPr/>
        </p:nvCxnSpPr>
        <p:spPr>
          <a:xfrm>
            <a:off x="0" y="5777137"/>
            <a:ext cx="121920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6" name="TextBox 5"/>
          <p:cNvSpPr txBox="1"/>
          <p:nvPr/>
        </p:nvSpPr>
        <p:spPr>
          <a:xfrm>
            <a:off x="551384" y="575973"/>
            <a:ext cx="8197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prstClr val="white"/>
                </a:solidFill>
                <a:latin typeface="Antonio" panose="02000503000000000000" pitchFamily="2" charset="0"/>
              </a:rPr>
              <a:t>Leaving Money On The Table The Biggest Fear Of All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7184" y="1070495"/>
            <a:ext cx="756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 221"/>
          <p:cNvSpPr/>
          <p:nvPr/>
        </p:nvSpPr>
        <p:spPr>
          <a:xfrm>
            <a:off x="674042" y="1160748"/>
            <a:ext cx="5637982" cy="33855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2000" i="1">
                <a:solidFill>
                  <a:srgbClr val="FFFFF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lang="en-US" sz="1600" i="0" dirty="0">
                <a:latin typeface="Open Sans"/>
              </a:rPr>
              <a:t>Business Owner’s Greatest Fear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9396" y="1952896"/>
            <a:ext cx="424847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9397" y="2708980"/>
            <a:ext cx="2844316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9397" y="3465064"/>
            <a:ext cx="3168352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9395" y="4221148"/>
            <a:ext cx="8610549" cy="540000"/>
          </a:xfrm>
          <a:prstGeom prst="rect">
            <a:avLst/>
          </a:prstGeom>
          <a:solidFill>
            <a:srgbClr val="2982B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6215" y="4977232"/>
            <a:ext cx="3394476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6214" y="4034192"/>
            <a:ext cx="8450126" cy="726956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6215" y="3465064"/>
            <a:ext cx="57808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6215" y="2708980"/>
            <a:ext cx="398064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06215" y="1952896"/>
            <a:ext cx="3913621" cy="540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8185085" y="4845076"/>
            <a:ext cx="1934612" cy="846000"/>
            <a:chOff x="8271252" y="4600631"/>
            <a:chExt cx="1934612" cy="846000"/>
          </a:xfrm>
        </p:grpSpPr>
        <p:sp>
          <p:nvSpPr>
            <p:cNvPr id="20" name="TextBox 19"/>
            <p:cNvSpPr txBox="1"/>
            <p:nvPr/>
          </p:nvSpPr>
          <p:spPr>
            <a:xfrm>
              <a:off x="9053864" y="4608133"/>
              <a:ext cx="1152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-28%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LESS</a:t>
              </a:r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1252" y="4600631"/>
              <a:ext cx="847923" cy="8460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6248667" y="4845076"/>
            <a:ext cx="1958075" cy="846000"/>
            <a:chOff x="8098233" y="3345729"/>
            <a:chExt cx="1958075" cy="846000"/>
          </a:xfrm>
        </p:grpSpPr>
        <p:sp>
          <p:nvSpPr>
            <p:cNvPr id="23" name="TextBox 22"/>
            <p:cNvSpPr txBox="1"/>
            <p:nvPr/>
          </p:nvSpPr>
          <p:spPr>
            <a:xfrm>
              <a:off x="8868308" y="3353231"/>
              <a:ext cx="1188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+28%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233" y="3345729"/>
              <a:ext cx="1032508" cy="846000"/>
            </a:xfrm>
            <a:prstGeom prst="rect">
              <a:avLst/>
            </a:prstGeom>
          </p:spPr>
        </p:pic>
      </p:grpSp>
      <p:sp>
        <p:nvSpPr>
          <p:cNvPr id="25" name="Rectangle 24" hidden="1"/>
          <p:cNvSpPr/>
          <p:nvPr/>
        </p:nvSpPr>
        <p:spPr>
          <a:xfrm>
            <a:off x="855219" y="4977172"/>
            <a:ext cx="3692609" cy="468000"/>
          </a:xfrm>
          <a:prstGeom prst="rect">
            <a:avLst/>
          </a:prstGeom>
          <a:solidFill>
            <a:srgbClr val="298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367808" y="4845076"/>
            <a:ext cx="1902516" cy="846000"/>
            <a:chOff x="8205944" y="2001193"/>
            <a:chExt cx="1902516" cy="846000"/>
          </a:xfrm>
        </p:grpSpPr>
        <p:sp>
          <p:nvSpPr>
            <p:cNvPr id="27" name="TextBox 26"/>
            <p:cNvSpPr txBox="1"/>
            <p:nvPr/>
          </p:nvSpPr>
          <p:spPr>
            <a:xfrm>
              <a:off x="8899107" y="2008695"/>
              <a:ext cx="12093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+8%</a:t>
              </a:r>
            </a:p>
            <a:p>
              <a:pPr algn="ctr"/>
              <a:r>
                <a:rPr lang="en-GB" sz="2400" dirty="0">
                  <a:solidFill>
                    <a:prstClr val="white"/>
                  </a:solidFill>
                  <a:latin typeface="Antonio" panose="02000503000000000000" pitchFamily="2" charset="0"/>
                </a:rPr>
                <a:t>MORE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944" y="2001193"/>
              <a:ext cx="847920" cy="84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848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5" grpId="0" animBg="1"/>
    </p:bldLst>
  </p:timing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6292</TotalTime>
  <Words>1057</Words>
  <Application>Microsoft Office PowerPoint</Application>
  <PresentationFormat>Widescreen</PresentationFormat>
  <Paragraphs>250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Antonio</vt:lpstr>
      <vt:lpstr>Arial</vt:lpstr>
      <vt:lpstr>Calibri</vt:lpstr>
      <vt:lpstr>Calibri Light</vt:lpstr>
      <vt:lpstr>Open Sans</vt:lpstr>
      <vt:lpstr>Open Sans Light</vt:lpstr>
      <vt:lpstr>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Amie Bilewicz</cp:lastModifiedBy>
  <cp:revision>110</cp:revision>
  <cp:lastPrinted>2018-01-25T18:42:32Z</cp:lastPrinted>
  <dcterms:created xsi:type="dcterms:W3CDTF">2017-01-24T16:22:12Z</dcterms:created>
  <dcterms:modified xsi:type="dcterms:W3CDTF">2020-07-28T13:53:23Z</dcterms:modified>
</cp:coreProperties>
</file>